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8" r:id="rId3"/>
    <p:sldId id="257"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3AAC44-37E6-4218-AF6B-5CDBD52829F6}" v="1991" dt="2025-03-26T17:06:24.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varScale="1">
        <p:scale>
          <a:sx n="72" d="100"/>
          <a:sy n="72" d="100"/>
        </p:scale>
        <p:origin x="84"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488B8-CE9E-4704-8B6B-8A84E5AB2242}" type="datetimeFigureOut">
              <a:rPr lang="en-IN" smtClean="0"/>
              <a:t>27-03-2025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28481-B88E-47FD-9395-1D2EC736614E}" type="slidenum">
              <a:rPr lang="en-IN" smtClean="0"/>
              <a:t>‹#›</a:t>
            </a:fld>
            <a:endParaRPr lang="en-IN"/>
          </a:p>
        </p:txBody>
      </p:sp>
    </p:spTree>
    <p:extLst>
      <p:ext uri="{BB962C8B-B14F-4D97-AF65-F5344CB8AC3E}">
        <p14:creationId xmlns:p14="http://schemas.microsoft.com/office/powerpoint/2010/main" val="168368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91BB92-A509-4A29-8AFF-EB2E3D3F5E10}" type="datetimeFigureOut">
              <a:rPr lang="en-IN" smtClean="0"/>
              <a:t>27-03-2025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110409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419414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4215328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7258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63826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91BB92-A509-4A29-8AFF-EB2E3D3F5E10}" type="datetimeFigureOut">
              <a:rPr lang="en-IN" smtClean="0"/>
              <a:t>27-03-2025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3224146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91BB92-A509-4A29-8AFF-EB2E3D3F5E10}" type="datetimeFigureOut">
              <a:rPr lang="en-IN" smtClean="0"/>
              <a:t>27-03-2025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2262763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1BB92-A509-4A29-8AFF-EB2E3D3F5E10}" type="datetimeFigureOut">
              <a:rPr lang="en-IN" smtClean="0"/>
              <a:t>27-03-2025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515541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1BB92-A509-4A29-8AFF-EB2E3D3F5E10}" type="datetimeFigureOut">
              <a:rPr lang="en-IN" smtClean="0"/>
              <a:t>27-03-2025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211732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1BB92-A509-4A29-8AFF-EB2E3D3F5E10}" type="datetimeFigureOut">
              <a:rPr lang="en-IN" smtClean="0"/>
              <a:t>27-03-2025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349638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1BB92-A509-4A29-8AFF-EB2E3D3F5E10}" type="datetimeFigureOut">
              <a:rPr lang="en-IN" smtClean="0"/>
              <a:t>27-03-2025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379913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105514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91BB92-A509-4A29-8AFF-EB2E3D3F5E10}" type="datetimeFigureOut">
              <a:rPr lang="en-IN" smtClean="0"/>
              <a:t>27-03-2025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71170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91BB92-A509-4A29-8AFF-EB2E3D3F5E10}" type="datetimeFigureOut">
              <a:rPr lang="en-IN" smtClean="0"/>
              <a:t>27-03-2025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246382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1BB92-A509-4A29-8AFF-EB2E3D3F5E10}" type="datetimeFigureOut">
              <a:rPr lang="en-IN" smtClean="0"/>
              <a:t>27-03-2025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81172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484282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1BB92-A509-4A29-8AFF-EB2E3D3F5E10}" type="datetimeFigureOut">
              <a:rPr lang="en-IN" smtClean="0"/>
              <a:t>27-03-2025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80B1D-BD1E-495D-8BED-DFFF466CBAEC}" type="slidenum">
              <a:rPr lang="en-IN" smtClean="0"/>
              <a:t>‹#›</a:t>
            </a:fld>
            <a:endParaRPr lang="en-IN"/>
          </a:p>
        </p:txBody>
      </p:sp>
    </p:spTree>
    <p:extLst>
      <p:ext uri="{BB962C8B-B14F-4D97-AF65-F5344CB8AC3E}">
        <p14:creationId xmlns:p14="http://schemas.microsoft.com/office/powerpoint/2010/main" val="378462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291BB92-A509-4A29-8AFF-EB2E3D3F5E10}" type="datetimeFigureOut">
              <a:rPr lang="en-IN" smtClean="0"/>
              <a:t>27-03-2025</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3880B1D-BD1E-495D-8BED-DFFF466CBAEC}" type="slidenum">
              <a:rPr lang="en-IN" smtClean="0"/>
              <a:t>‹#›</a:t>
            </a:fld>
            <a:endParaRPr lang="en-IN"/>
          </a:p>
        </p:txBody>
      </p:sp>
    </p:spTree>
    <p:extLst>
      <p:ext uri="{BB962C8B-B14F-4D97-AF65-F5344CB8AC3E}">
        <p14:creationId xmlns:p14="http://schemas.microsoft.com/office/powerpoint/2010/main" val="33180586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45000"/>
                <a:lumOff val="55000"/>
              </a:schemeClr>
            </a:gs>
            <a:gs pos="54596">
              <a:schemeClr val="bg2">
                <a:lumMod val="25000"/>
                <a:lumOff val="75000"/>
              </a:schemeClr>
            </a:gs>
            <a:gs pos="25000">
              <a:srgbClr val="00B0F0"/>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24C683-0477-C23F-B75C-8572985FB9F7}"/>
              </a:ext>
            </a:extLst>
          </p:cNvPr>
          <p:cNvSpPr txBox="1"/>
          <p:nvPr/>
        </p:nvSpPr>
        <p:spPr>
          <a:xfrm>
            <a:off x="3048000" y="3244334"/>
            <a:ext cx="6096000" cy="369332"/>
          </a:xfrm>
          <a:prstGeom prst="rect">
            <a:avLst/>
          </a:prstGeom>
          <a:noFill/>
        </p:spPr>
        <p:txBody>
          <a:bodyPr wrap="square">
            <a:spAutoFit/>
          </a:bodyPr>
          <a:lstStyle/>
          <a:p>
            <a:endParaRPr lang="en-IN" dirty="0"/>
          </a:p>
        </p:txBody>
      </p:sp>
      <p:pic>
        <p:nvPicPr>
          <p:cNvPr id="30" name="Picture 29">
            <a:extLst>
              <a:ext uri="{FF2B5EF4-FFF2-40B4-BE49-F238E27FC236}">
                <a16:creationId xmlns:a16="http://schemas.microsoft.com/office/drawing/2014/main" id="{E4CBBC14-514C-3C50-4E9D-1B8DE9340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19461" cy="6858000"/>
          </a:xfrm>
          <a:prstGeom prst="rect">
            <a:avLst/>
          </a:prstGeom>
          <a:effectLst>
            <a:softEdge rad="0"/>
          </a:effectLst>
        </p:spPr>
      </p:pic>
      <p:sp>
        <p:nvSpPr>
          <p:cNvPr id="32" name="TextBox 31">
            <a:extLst>
              <a:ext uri="{FF2B5EF4-FFF2-40B4-BE49-F238E27FC236}">
                <a16:creationId xmlns:a16="http://schemas.microsoft.com/office/drawing/2014/main" id="{D57B943E-0724-D043-29A3-C9FCDCC8212C}"/>
              </a:ext>
            </a:extLst>
          </p:cNvPr>
          <p:cNvSpPr txBox="1"/>
          <p:nvPr/>
        </p:nvSpPr>
        <p:spPr>
          <a:xfrm>
            <a:off x="7341705" y="284922"/>
            <a:ext cx="4684643" cy="1384995"/>
          </a:xfrm>
          <a:prstGeom prst="rect">
            <a:avLst/>
          </a:prstGeom>
          <a:noFill/>
        </p:spPr>
        <p:txBody>
          <a:bodyPr wrap="square" rtlCol="0">
            <a:spAutoFit/>
          </a:bodyPr>
          <a:lstStyle/>
          <a:p>
            <a:r>
              <a:rPr lang="en-IN" sz="2800" dirty="0">
                <a:solidFill>
                  <a:schemeClr val="accent3">
                    <a:lumMod val="50000"/>
                  </a:schemeClr>
                </a:solidFill>
                <a:latin typeface="Algerian" panose="04020705040A02060702" pitchFamily="82" charset="0"/>
                <a:cs typeface="Aharoni" panose="02010803020104030203" pitchFamily="2" charset="-79"/>
              </a:rPr>
              <a:t>ROUTE OPTIMISATION FOR DELIVERY SYSTEM USING HILL CLIMB ALGORITHM</a:t>
            </a:r>
          </a:p>
        </p:txBody>
      </p:sp>
      <p:sp>
        <p:nvSpPr>
          <p:cNvPr id="33" name="TextBox 32">
            <a:extLst>
              <a:ext uri="{FF2B5EF4-FFF2-40B4-BE49-F238E27FC236}">
                <a16:creationId xmlns:a16="http://schemas.microsoft.com/office/drawing/2014/main" id="{0C34E1C5-8A3C-380F-BBC4-3E667086DF0A}"/>
              </a:ext>
            </a:extLst>
          </p:cNvPr>
          <p:cNvSpPr txBox="1"/>
          <p:nvPr/>
        </p:nvSpPr>
        <p:spPr>
          <a:xfrm>
            <a:off x="7136296" y="1902350"/>
            <a:ext cx="4465982" cy="4524315"/>
          </a:xfrm>
          <a:prstGeom prst="rect">
            <a:avLst/>
          </a:prstGeom>
          <a:noFill/>
        </p:spPr>
        <p:txBody>
          <a:bodyPr wrap="square" rtlCol="0">
            <a:spAutoFit/>
          </a:bodyPr>
          <a:lstStyle/>
          <a:p>
            <a:pPr>
              <a:buNone/>
            </a:pPr>
            <a:endParaRPr lang="en-US" sz="2400" dirty="0">
              <a:solidFill>
                <a:schemeClr val="accent4">
                  <a:lumMod val="20000"/>
                  <a:lumOff val="80000"/>
                </a:schemeClr>
              </a:solidFill>
              <a:latin typeface="Berlin Sans FB" panose="020E0602020502020306" pitchFamily="34" charset="0"/>
            </a:endParaRPr>
          </a:p>
          <a:p>
            <a:pPr marL="342900" indent="-342900">
              <a:buFont typeface="Arial" panose="020B0604020202020204" pitchFamily="34" charset="0"/>
              <a:buChar char="•"/>
            </a:pPr>
            <a:r>
              <a:rPr lang="en-US" sz="2400" dirty="0">
                <a:solidFill>
                  <a:schemeClr val="accent4">
                    <a:lumMod val="20000"/>
                    <a:lumOff val="80000"/>
                  </a:schemeClr>
                </a:solidFill>
                <a:latin typeface="Berlin Sans FB" panose="020E0602020502020306" pitchFamily="34" charset="0"/>
              </a:rPr>
              <a:t>In this presentation we will explore the Hill Climb algorithm. This is for optimizing delivery routes and minimizing costs.</a:t>
            </a:r>
          </a:p>
          <a:p>
            <a:pPr marL="342900" indent="-342900">
              <a:buFont typeface="Arial" panose="020B0604020202020204" pitchFamily="34" charset="0"/>
              <a:buChar char="•"/>
            </a:pPr>
            <a:endParaRPr lang="en-US" sz="2400" dirty="0">
              <a:solidFill>
                <a:schemeClr val="accent4">
                  <a:lumMod val="20000"/>
                  <a:lumOff val="80000"/>
                </a:schemeClr>
              </a:solidFill>
              <a:latin typeface="Berlin Sans FB" panose="020E0602020502020306" pitchFamily="34" charset="0"/>
            </a:endParaRPr>
          </a:p>
          <a:p>
            <a:pPr marL="342900" indent="-342900">
              <a:buFont typeface="Arial" panose="020B0604020202020204" pitchFamily="34" charset="0"/>
              <a:buChar char="•"/>
            </a:pPr>
            <a:r>
              <a:rPr lang="en-US" sz="2400" dirty="0">
                <a:solidFill>
                  <a:schemeClr val="accent4">
                    <a:lumMod val="20000"/>
                    <a:lumOff val="80000"/>
                  </a:schemeClr>
                </a:solidFill>
                <a:latin typeface="Berlin Sans FB" panose="020E0602020502020306" pitchFamily="34" charset="0"/>
              </a:rPr>
              <a:t>We'll cover the algorithm's core principles. We'll look at its advantages, limitations, and enhancements of it.</a:t>
            </a:r>
          </a:p>
          <a:p>
            <a:endParaRPr lang="en-IN" sz="2400" dirty="0">
              <a:solidFill>
                <a:schemeClr val="accent4">
                  <a:lumMod val="20000"/>
                  <a:lumOff val="80000"/>
                </a:schemeClr>
              </a:solidFill>
              <a:latin typeface="Berlin Sans FB" panose="020E0602020502020306" pitchFamily="34" charset="0"/>
            </a:endParaRPr>
          </a:p>
        </p:txBody>
      </p:sp>
    </p:spTree>
    <p:extLst>
      <p:ext uri="{BB962C8B-B14F-4D97-AF65-F5344CB8AC3E}">
        <p14:creationId xmlns:p14="http://schemas.microsoft.com/office/powerpoint/2010/main" val="3695841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4C913A-200C-2095-954A-F91926D5262E}"/>
              </a:ext>
            </a:extLst>
          </p:cNvPr>
          <p:cNvPicPr>
            <a:picLocks noGrp="1" noChangeAspect="1"/>
          </p:cNvPicPr>
          <p:nvPr>
            <p:ph idx="1"/>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4841"/>
          </a:xfrm>
        </p:spPr>
      </p:pic>
      <p:pic>
        <p:nvPicPr>
          <p:cNvPr id="9" name="Picture 8">
            <a:extLst>
              <a:ext uri="{FF2B5EF4-FFF2-40B4-BE49-F238E27FC236}">
                <a16:creationId xmlns:a16="http://schemas.microsoft.com/office/drawing/2014/main" id="{6940996D-9436-D02F-09D8-C614ED1F9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08" y="522628"/>
            <a:ext cx="2388512" cy="1469343"/>
          </a:xfrm>
          <a:prstGeom prst="rect">
            <a:avLst/>
          </a:prstGeom>
        </p:spPr>
      </p:pic>
      <p:pic>
        <p:nvPicPr>
          <p:cNvPr id="11" name="Picture 10">
            <a:extLst>
              <a:ext uri="{FF2B5EF4-FFF2-40B4-BE49-F238E27FC236}">
                <a16:creationId xmlns:a16="http://schemas.microsoft.com/office/drawing/2014/main" id="{1DA13ADE-D27C-7CFF-C973-89C459100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08" y="2828506"/>
            <a:ext cx="2388512" cy="1469343"/>
          </a:xfrm>
          <a:prstGeom prst="rect">
            <a:avLst/>
          </a:prstGeom>
        </p:spPr>
      </p:pic>
      <p:pic>
        <p:nvPicPr>
          <p:cNvPr id="13" name="Picture 12">
            <a:extLst>
              <a:ext uri="{FF2B5EF4-FFF2-40B4-BE49-F238E27FC236}">
                <a16:creationId xmlns:a16="http://schemas.microsoft.com/office/drawing/2014/main" id="{B3555FBE-BB0F-570C-9BEE-9AB727DE1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008" y="5069094"/>
            <a:ext cx="2388512" cy="1469343"/>
          </a:xfrm>
          <a:prstGeom prst="rect">
            <a:avLst/>
          </a:prstGeom>
        </p:spPr>
      </p:pic>
      <p:sp>
        <p:nvSpPr>
          <p:cNvPr id="14" name="TextBox 13">
            <a:extLst>
              <a:ext uri="{FF2B5EF4-FFF2-40B4-BE49-F238E27FC236}">
                <a16:creationId xmlns:a16="http://schemas.microsoft.com/office/drawing/2014/main" id="{2A1C441B-D3BE-4FBF-9160-CA8A3E1A8985}"/>
              </a:ext>
            </a:extLst>
          </p:cNvPr>
          <p:cNvSpPr txBox="1"/>
          <p:nvPr/>
        </p:nvSpPr>
        <p:spPr>
          <a:xfrm>
            <a:off x="4167809" y="384313"/>
            <a:ext cx="7209182" cy="523220"/>
          </a:xfrm>
          <a:prstGeom prst="rect">
            <a:avLst/>
          </a:prstGeom>
          <a:noFill/>
        </p:spPr>
        <p:txBody>
          <a:bodyPr wrap="square" rtlCol="0">
            <a:spAutoFit/>
          </a:bodyPr>
          <a:lstStyle/>
          <a:p>
            <a:r>
              <a:rPr lang="en-US" sz="2800" b="1" dirty="0">
                <a:solidFill>
                  <a:schemeClr val="accent2">
                    <a:lumMod val="60000"/>
                    <a:lumOff val="40000"/>
                  </a:schemeClr>
                </a:solidFill>
                <a:latin typeface="Arial Rounded MT Bold" panose="020F0704030504030204" pitchFamily="34" charset="0"/>
              </a:rPr>
              <a:t>Cost Savings from Route Optimization</a:t>
            </a:r>
            <a:endParaRPr lang="en-IN" sz="2800" b="1" dirty="0">
              <a:solidFill>
                <a:schemeClr val="accent2">
                  <a:lumMod val="60000"/>
                  <a:lumOff val="40000"/>
                </a:schemeClr>
              </a:solidFill>
              <a:latin typeface="Arial Rounded MT Bold" panose="020F0704030504030204" pitchFamily="34" charset="0"/>
            </a:endParaRPr>
          </a:p>
        </p:txBody>
      </p:sp>
      <p:graphicFrame>
        <p:nvGraphicFramePr>
          <p:cNvPr id="15" name="Table 14">
            <a:extLst>
              <a:ext uri="{FF2B5EF4-FFF2-40B4-BE49-F238E27FC236}">
                <a16:creationId xmlns:a16="http://schemas.microsoft.com/office/drawing/2014/main" id="{C96E826C-B921-B1B2-8909-B219AF6EE015}"/>
              </a:ext>
            </a:extLst>
          </p:cNvPr>
          <p:cNvGraphicFramePr>
            <a:graphicFrameLocks noGrp="1"/>
          </p:cNvGraphicFramePr>
          <p:nvPr>
            <p:extLst>
              <p:ext uri="{D42A27DB-BD31-4B8C-83A1-F6EECF244321}">
                <p14:modId xmlns:p14="http://schemas.microsoft.com/office/powerpoint/2010/main" val="382785520"/>
              </p:ext>
            </p:extLst>
          </p:nvPr>
        </p:nvGraphicFramePr>
        <p:xfrm>
          <a:off x="3790404" y="1654942"/>
          <a:ext cx="8128000" cy="4740780"/>
        </p:xfrm>
        <a:graphic>
          <a:graphicData uri="http://schemas.openxmlformats.org/drawingml/2006/table">
            <a:tbl>
              <a:tblPr firstRow="1" bandRow="1">
                <a:effectLst>
                  <a:outerShdw sx="1000" sy="1000" algn="ctr" rotWithShape="0">
                    <a:srgbClr val="000000">
                      <a:alpha val="0"/>
                    </a:srgbClr>
                  </a:outerShdw>
                </a:effectLst>
                <a:tableStyleId>{D27102A9-8310-4765-A935-A1911B00CA55}</a:tableStyleId>
              </a:tblPr>
              <a:tblGrid>
                <a:gridCol w="2032000">
                  <a:extLst>
                    <a:ext uri="{9D8B030D-6E8A-4147-A177-3AD203B41FA5}">
                      <a16:colId xmlns:a16="http://schemas.microsoft.com/office/drawing/2014/main" val="2060020149"/>
                    </a:ext>
                  </a:extLst>
                </a:gridCol>
                <a:gridCol w="2032000">
                  <a:extLst>
                    <a:ext uri="{9D8B030D-6E8A-4147-A177-3AD203B41FA5}">
                      <a16:colId xmlns:a16="http://schemas.microsoft.com/office/drawing/2014/main" val="1185360524"/>
                    </a:ext>
                  </a:extLst>
                </a:gridCol>
                <a:gridCol w="2032000">
                  <a:extLst>
                    <a:ext uri="{9D8B030D-6E8A-4147-A177-3AD203B41FA5}">
                      <a16:colId xmlns:a16="http://schemas.microsoft.com/office/drawing/2014/main" val="2807973645"/>
                    </a:ext>
                  </a:extLst>
                </a:gridCol>
                <a:gridCol w="2032000">
                  <a:extLst>
                    <a:ext uri="{9D8B030D-6E8A-4147-A177-3AD203B41FA5}">
                      <a16:colId xmlns:a16="http://schemas.microsoft.com/office/drawing/2014/main" val="2595156134"/>
                    </a:ext>
                  </a:extLst>
                </a:gridCol>
              </a:tblGrid>
              <a:tr h="648177">
                <a:tc>
                  <a:txBody>
                    <a:bodyPr/>
                    <a:lstStyle/>
                    <a:p>
                      <a:r>
                        <a:rPr lang="en-IN" dirty="0">
                          <a:solidFill>
                            <a:schemeClr val="accent1">
                              <a:lumMod val="40000"/>
                              <a:lumOff val="60000"/>
                            </a:schemeClr>
                          </a:solidFill>
                        </a:rPr>
                        <a:t>Factor</a:t>
                      </a:r>
                    </a:p>
                  </a:txBody>
                  <a:tcPr anchor="ctr"/>
                </a:tc>
                <a:tc>
                  <a:txBody>
                    <a:bodyPr/>
                    <a:lstStyle/>
                    <a:p>
                      <a:r>
                        <a:rPr lang="en-US" dirty="0">
                          <a:solidFill>
                            <a:schemeClr val="accent1">
                              <a:lumMod val="40000"/>
                              <a:lumOff val="60000"/>
                            </a:schemeClr>
                          </a:solidFill>
                        </a:rPr>
                        <a:t>Without </a:t>
                      </a:r>
                      <a:r>
                        <a:rPr lang="en-US" dirty="0" err="1">
                          <a:solidFill>
                            <a:schemeClr val="accent1">
                              <a:lumMod val="40000"/>
                              <a:lumOff val="60000"/>
                            </a:schemeClr>
                          </a:solidFill>
                        </a:rPr>
                        <a:t>Optimisation</a:t>
                      </a:r>
                      <a:endParaRPr lang="en-IN" dirty="0">
                        <a:solidFill>
                          <a:schemeClr val="accent1">
                            <a:lumMod val="40000"/>
                            <a:lumOff val="60000"/>
                          </a:schemeClr>
                        </a:solidFill>
                      </a:endParaRPr>
                    </a:p>
                  </a:txBody>
                  <a:tcPr/>
                </a:tc>
                <a:tc>
                  <a:txBody>
                    <a:bodyPr/>
                    <a:lstStyle/>
                    <a:p>
                      <a:r>
                        <a:rPr lang="en-US" dirty="0">
                          <a:solidFill>
                            <a:schemeClr val="accent1">
                              <a:lumMod val="40000"/>
                              <a:lumOff val="60000"/>
                            </a:schemeClr>
                          </a:solidFill>
                        </a:rPr>
                        <a:t>With </a:t>
                      </a:r>
                      <a:r>
                        <a:rPr lang="en-US" dirty="0" err="1">
                          <a:solidFill>
                            <a:schemeClr val="accent1">
                              <a:lumMod val="40000"/>
                              <a:lumOff val="60000"/>
                            </a:schemeClr>
                          </a:solidFill>
                        </a:rPr>
                        <a:t>optimisation</a:t>
                      </a:r>
                      <a:endParaRPr lang="en-IN" dirty="0">
                        <a:solidFill>
                          <a:schemeClr val="accent1">
                            <a:lumMod val="40000"/>
                            <a:lumOff val="60000"/>
                          </a:schemeClr>
                        </a:solidFill>
                      </a:endParaRPr>
                    </a:p>
                  </a:txBody>
                  <a:tcPr/>
                </a:tc>
                <a:tc>
                  <a:txBody>
                    <a:bodyPr/>
                    <a:lstStyle/>
                    <a:p>
                      <a:r>
                        <a:rPr lang="en-US" dirty="0">
                          <a:solidFill>
                            <a:schemeClr val="accent1">
                              <a:lumMod val="40000"/>
                              <a:lumOff val="60000"/>
                            </a:schemeClr>
                          </a:solidFill>
                        </a:rPr>
                        <a:t>Savings %</a:t>
                      </a:r>
                      <a:endParaRPr lang="en-IN" dirty="0">
                        <a:solidFill>
                          <a:schemeClr val="accent1">
                            <a:lumMod val="40000"/>
                            <a:lumOff val="60000"/>
                          </a:schemeClr>
                        </a:solidFill>
                      </a:endParaRPr>
                    </a:p>
                  </a:txBody>
                  <a:tcPr/>
                </a:tc>
                <a:extLst>
                  <a:ext uri="{0D108BD9-81ED-4DB2-BD59-A6C34878D82A}">
                    <a16:rowId xmlns:a16="http://schemas.microsoft.com/office/drawing/2014/main" val="567173768"/>
                  </a:ext>
                </a:extLst>
              </a:tr>
              <a:tr h="754601">
                <a:tc>
                  <a:txBody>
                    <a:bodyPr/>
                    <a:lstStyle/>
                    <a:p>
                      <a:r>
                        <a:rPr lang="en-US" dirty="0">
                          <a:solidFill>
                            <a:schemeClr val="accent1">
                              <a:lumMod val="40000"/>
                              <a:lumOff val="60000"/>
                            </a:schemeClr>
                          </a:solidFill>
                        </a:rPr>
                        <a:t>Fuel cost</a:t>
                      </a:r>
                      <a:endParaRPr lang="en-IN" dirty="0">
                        <a:solidFill>
                          <a:schemeClr val="accent1">
                            <a:lumMod val="40000"/>
                            <a:lumOff val="60000"/>
                          </a:schemeClr>
                        </a:solidFill>
                      </a:endParaRPr>
                    </a:p>
                  </a:txBody>
                  <a:tcPr/>
                </a:tc>
                <a:tc>
                  <a:txBody>
                    <a:bodyPr/>
                    <a:lstStyle/>
                    <a:p>
                      <a:r>
                        <a:rPr lang="en-IN" dirty="0">
                          <a:solidFill>
                            <a:schemeClr val="accent1">
                              <a:lumMod val="40000"/>
                              <a:lumOff val="60000"/>
                            </a:schemeClr>
                          </a:solidFill>
                        </a:rPr>
                        <a:t>High fuel usage</a:t>
                      </a:r>
                    </a:p>
                  </a:txBody>
                  <a:tcPr/>
                </a:tc>
                <a:tc>
                  <a:txBody>
                    <a:bodyPr/>
                    <a:lstStyle/>
                    <a:p>
                      <a:r>
                        <a:rPr lang="en-US" dirty="0">
                          <a:solidFill>
                            <a:schemeClr val="accent1">
                              <a:lumMod val="40000"/>
                              <a:lumOff val="60000"/>
                            </a:schemeClr>
                          </a:solidFill>
                        </a:rPr>
                        <a:t>Lower due to shortest paths</a:t>
                      </a:r>
                    </a:p>
                  </a:txBody>
                  <a:tcPr anchor="ctr"/>
                </a:tc>
                <a:tc>
                  <a:txBody>
                    <a:bodyPr/>
                    <a:lstStyle/>
                    <a:p>
                      <a:r>
                        <a:rPr lang="en-IN" b="1" dirty="0">
                          <a:solidFill>
                            <a:schemeClr val="accent1">
                              <a:lumMod val="40000"/>
                              <a:lumOff val="60000"/>
                            </a:schemeClr>
                          </a:solidFill>
                        </a:rPr>
                        <a:t>10-20%</a:t>
                      </a:r>
                      <a:endParaRPr lang="en-IN" dirty="0">
                        <a:solidFill>
                          <a:schemeClr val="accent1">
                            <a:lumMod val="40000"/>
                            <a:lumOff val="60000"/>
                          </a:schemeClr>
                        </a:solidFill>
                      </a:endParaRPr>
                    </a:p>
                  </a:txBody>
                  <a:tcPr anchor="ctr"/>
                </a:tc>
                <a:extLst>
                  <a:ext uri="{0D108BD9-81ED-4DB2-BD59-A6C34878D82A}">
                    <a16:rowId xmlns:a16="http://schemas.microsoft.com/office/drawing/2014/main" val="3034198772"/>
                  </a:ext>
                </a:extLst>
              </a:tr>
              <a:tr h="754601">
                <a:tc>
                  <a:txBody>
                    <a:bodyPr/>
                    <a:lstStyle/>
                    <a:p>
                      <a:r>
                        <a:rPr lang="en-US" dirty="0">
                          <a:solidFill>
                            <a:schemeClr val="accent1">
                              <a:lumMod val="40000"/>
                              <a:lumOff val="60000"/>
                            </a:schemeClr>
                          </a:solidFill>
                        </a:rPr>
                        <a:t>Delivery Time</a:t>
                      </a:r>
                      <a:endParaRPr lang="en-IN" dirty="0">
                        <a:solidFill>
                          <a:schemeClr val="accent1">
                            <a:lumMod val="40000"/>
                            <a:lumOff val="60000"/>
                          </a:schemeClr>
                        </a:solidFill>
                      </a:endParaRPr>
                    </a:p>
                  </a:txBody>
                  <a:tcPr/>
                </a:tc>
                <a:tc>
                  <a:txBody>
                    <a:bodyPr/>
                    <a:lstStyle/>
                    <a:p>
                      <a:r>
                        <a:rPr lang="en-IN" dirty="0">
                          <a:solidFill>
                            <a:schemeClr val="accent1">
                              <a:lumMod val="40000"/>
                              <a:lumOff val="60000"/>
                            </a:schemeClr>
                          </a:solidFill>
                        </a:rPr>
                        <a:t>Delays, rerouting needed</a:t>
                      </a:r>
                    </a:p>
                  </a:txBody>
                  <a:tcPr/>
                </a:tc>
                <a:tc>
                  <a:txBody>
                    <a:bodyPr/>
                    <a:lstStyle/>
                    <a:p>
                      <a:r>
                        <a:rPr lang="en-IN" dirty="0">
                          <a:solidFill>
                            <a:schemeClr val="accent1">
                              <a:lumMod val="40000"/>
                              <a:lumOff val="60000"/>
                            </a:schemeClr>
                          </a:solidFill>
                        </a:rPr>
                        <a:t>Optimized routes reduce delays</a:t>
                      </a:r>
                    </a:p>
                  </a:txBody>
                  <a:tcPr anchor="ctr"/>
                </a:tc>
                <a:tc>
                  <a:txBody>
                    <a:bodyPr/>
                    <a:lstStyle/>
                    <a:p>
                      <a:r>
                        <a:rPr lang="en-IN" b="1" dirty="0">
                          <a:solidFill>
                            <a:schemeClr val="accent1">
                              <a:lumMod val="40000"/>
                              <a:lumOff val="60000"/>
                            </a:schemeClr>
                          </a:solidFill>
                        </a:rPr>
                        <a:t>15-40%</a:t>
                      </a:r>
                      <a:endParaRPr lang="en-IN" dirty="0">
                        <a:solidFill>
                          <a:schemeClr val="accent1">
                            <a:lumMod val="40000"/>
                            <a:lumOff val="60000"/>
                          </a:schemeClr>
                        </a:solidFill>
                      </a:endParaRPr>
                    </a:p>
                  </a:txBody>
                  <a:tcPr anchor="ctr"/>
                </a:tc>
                <a:extLst>
                  <a:ext uri="{0D108BD9-81ED-4DB2-BD59-A6C34878D82A}">
                    <a16:rowId xmlns:a16="http://schemas.microsoft.com/office/drawing/2014/main" val="10736809"/>
                  </a:ext>
                </a:extLst>
              </a:tr>
              <a:tr h="754601">
                <a:tc>
                  <a:txBody>
                    <a:bodyPr/>
                    <a:lstStyle/>
                    <a:p>
                      <a:r>
                        <a:rPr lang="en-US" dirty="0">
                          <a:solidFill>
                            <a:schemeClr val="accent1">
                              <a:lumMod val="40000"/>
                              <a:lumOff val="60000"/>
                            </a:schemeClr>
                          </a:solidFill>
                        </a:rPr>
                        <a:t>Fleet Utilization</a:t>
                      </a:r>
                      <a:endParaRPr lang="en-IN" dirty="0">
                        <a:solidFill>
                          <a:schemeClr val="accent1">
                            <a:lumMod val="40000"/>
                            <a:lumOff val="60000"/>
                          </a:schemeClr>
                        </a:solidFill>
                      </a:endParaRPr>
                    </a:p>
                  </a:txBody>
                  <a:tcPr/>
                </a:tc>
                <a:tc>
                  <a:txBody>
                    <a:bodyPr/>
                    <a:lstStyle/>
                    <a:p>
                      <a:r>
                        <a:rPr lang="en-IN" dirty="0">
                          <a:solidFill>
                            <a:schemeClr val="accent1">
                              <a:lumMod val="40000"/>
                              <a:lumOff val="60000"/>
                            </a:schemeClr>
                          </a:solidFill>
                        </a:rPr>
                        <a:t>More vehicles required</a:t>
                      </a:r>
                    </a:p>
                  </a:txBody>
                  <a:tcPr/>
                </a:tc>
                <a:tc>
                  <a:txBody>
                    <a:bodyPr/>
                    <a:lstStyle/>
                    <a:p>
                      <a:r>
                        <a:rPr lang="en-US" dirty="0">
                          <a:solidFill>
                            <a:schemeClr val="accent1">
                              <a:lumMod val="40000"/>
                              <a:lumOff val="60000"/>
                            </a:schemeClr>
                          </a:solidFill>
                        </a:rPr>
                        <a:t>Fewer vehicles covering more deliveries</a:t>
                      </a:r>
                    </a:p>
                  </a:txBody>
                  <a:tcPr anchor="ctr"/>
                </a:tc>
                <a:tc>
                  <a:txBody>
                    <a:bodyPr/>
                    <a:lstStyle/>
                    <a:p>
                      <a:r>
                        <a:rPr lang="en-IN" b="1" dirty="0">
                          <a:solidFill>
                            <a:schemeClr val="accent1">
                              <a:lumMod val="40000"/>
                              <a:lumOff val="60000"/>
                            </a:schemeClr>
                          </a:solidFill>
                        </a:rPr>
                        <a:t>20-30%</a:t>
                      </a:r>
                      <a:endParaRPr lang="en-IN" dirty="0">
                        <a:solidFill>
                          <a:schemeClr val="accent1">
                            <a:lumMod val="40000"/>
                            <a:lumOff val="60000"/>
                          </a:schemeClr>
                        </a:solidFill>
                      </a:endParaRPr>
                    </a:p>
                  </a:txBody>
                  <a:tcPr anchor="ctr"/>
                </a:tc>
                <a:extLst>
                  <a:ext uri="{0D108BD9-81ED-4DB2-BD59-A6C34878D82A}">
                    <a16:rowId xmlns:a16="http://schemas.microsoft.com/office/drawing/2014/main" val="4280122702"/>
                  </a:ext>
                </a:extLst>
              </a:tr>
              <a:tr h="754601">
                <a:tc>
                  <a:txBody>
                    <a:bodyPr/>
                    <a:lstStyle/>
                    <a:p>
                      <a:r>
                        <a:rPr lang="en-US" dirty="0">
                          <a:solidFill>
                            <a:schemeClr val="accent1">
                              <a:lumMod val="40000"/>
                              <a:lumOff val="60000"/>
                            </a:schemeClr>
                          </a:solidFill>
                        </a:rPr>
                        <a:t>Customer Refunds</a:t>
                      </a:r>
                      <a:endParaRPr lang="en-IN" dirty="0">
                        <a:solidFill>
                          <a:schemeClr val="accent1">
                            <a:lumMod val="40000"/>
                            <a:lumOff val="60000"/>
                          </a:schemeClr>
                        </a:solidFill>
                      </a:endParaRPr>
                    </a:p>
                  </a:txBody>
                  <a:tcPr/>
                </a:tc>
                <a:tc>
                  <a:txBody>
                    <a:bodyPr/>
                    <a:lstStyle/>
                    <a:p>
                      <a:r>
                        <a:rPr lang="en-IN" dirty="0">
                          <a:solidFill>
                            <a:schemeClr val="accent1">
                              <a:lumMod val="40000"/>
                              <a:lumOff val="60000"/>
                            </a:schemeClr>
                          </a:solidFill>
                        </a:rPr>
                        <a:t>Frequent delays, refunds</a:t>
                      </a:r>
                    </a:p>
                  </a:txBody>
                  <a:tcPr anchor="ctr"/>
                </a:tc>
                <a:tc>
                  <a:txBody>
                    <a:bodyPr/>
                    <a:lstStyle/>
                    <a:p>
                      <a:r>
                        <a:rPr lang="en-IN" dirty="0">
                          <a:solidFill>
                            <a:schemeClr val="accent1">
                              <a:lumMod val="40000"/>
                              <a:lumOff val="60000"/>
                            </a:schemeClr>
                          </a:solidFill>
                        </a:rPr>
                        <a:t>Timely deliveries reduce refunds</a:t>
                      </a:r>
                    </a:p>
                  </a:txBody>
                  <a:tcPr anchor="ctr"/>
                </a:tc>
                <a:tc>
                  <a:txBody>
                    <a:bodyPr/>
                    <a:lstStyle/>
                    <a:p>
                      <a:r>
                        <a:rPr lang="en-IN" b="1" dirty="0">
                          <a:solidFill>
                            <a:schemeClr val="accent1">
                              <a:lumMod val="40000"/>
                              <a:lumOff val="60000"/>
                            </a:schemeClr>
                          </a:solidFill>
                        </a:rPr>
                        <a:t>5-15%</a:t>
                      </a:r>
                      <a:endParaRPr lang="en-IN" dirty="0">
                        <a:solidFill>
                          <a:schemeClr val="accent1">
                            <a:lumMod val="40000"/>
                            <a:lumOff val="60000"/>
                          </a:schemeClr>
                        </a:solidFill>
                      </a:endParaRPr>
                    </a:p>
                  </a:txBody>
                  <a:tcPr anchor="ctr"/>
                </a:tc>
                <a:extLst>
                  <a:ext uri="{0D108BD9-81ED-4DB2-BD59-A6C34878D82A}">
                    <a16:rowId xmlns:a16="http://schemas.microsoft.com/office/drawing/2014/main" val="2152258915"/>
                  </a:ext>
                </a:extLst>
              </a:tr>
              <a:tr h="754601">
                <a:tc>
                  <a:txBody>
                    <a:bodyPr/>
                    <a:lstStyle/>
                    <a:p>
                      <a:r>
                        <a:rPr lang="en-US" dirty="0">
                          <a:solidFill>
                            <a:schemeClr val="accent1">
                              <a:lumMod val="40000"/>
                              <a:lumOff val="60000"/>
                            </a:schemeClr>
                          </a:solidFill>
                        </a:rPr>
                        <a:t>Driver Workload</a:t>
                      </a:r>
                      <a:endParaRPr lang="en-IN" dirty="0">
                        <a:solidFill>
                          <a:schemeClr val="accent1">
                            <a:lumMod val="40000"/>
                            <a:lumOff val="60000"/>
                          </a:schemeClr>
                        </a:solidFill>
                      </a:endParaRPr>
                    </a:p>
                  </a:txBody>
                  <a:tcPr/>
                </a:tc>
                <a:tc>
                  <a:txBody>
                    <a:bodyPr/>
                    <a:lstStyle/>
                    <a:p>
                      <a:r>
                        <a:rPr lang="en-IN" dirty="0">
                          <a:solidFill>
                            <a:schemeClr val="accent1">
                              <a:lumMod val="40000"/>
                              <a:lumOff val="60000"/>
                            </a:schemeClr>
                          </a:solidFill>
                        </a:rPr>
                        <a:t>Longer work hours</a:t>
                      </a:r>
                    </a:p>
                  </a:txBody>
                  <a:tcPr anchor="ctr"/>
                </a:tc>
                <a:tc>
                  <a:txBody>
                    <a:bodyPr/>
                    <a:lstStyle/>
                    <a:p>
                      <a:r>
                        <a:rPr lang="en-US" dirty="0">
                          <a:solidFill>
                            <a:schemeClr val="accent1">
                              <a:lumMod val="40000"/>
                              <a:lumOff val="60000"/>
                            </a:schemeClr>
                          </a:solidFill>
                        </a:rPr>
                        <a:t>More efficient routes = shorter shifts</a:t>
                      </a:r>
                    </a:p>
                  </a:txBody>
                  <a:tcPr anchor="ctr"/>
                </a:tc>
                <a:tc>
                  <a:txBody>
                    <a:bodyPr/>
                    <a:lstStyle/>
                    <a:p>
                      <a:r>
                        <a:rPr lang="en-IN" b="1" dirty="0">
                          <a:solidFill>
                            <a:schemeClr val="accent1">
                              <a:lumMod val="40000"/>
                              <a:lumOff val="60000"/>
                            </a:schemeClr>
                          </a:solidFill>
                        </a:rPr>
                        <a:t>10-25%</a:t>
                      </a:r>
                      <a:endParaRPr lang="en-IN" dirty="0">
                        <a:solidFill>
                          <a:schemeClr val="accent1">
                            <a:lumMod val="40000"/>
                            <a:lumOff val="60000"/>
                          </a:schemeClr>
                        </a:solidFill>
                      </a:endParaRPr>
                    </a:p>
                  </a:txBody>
                  <a:tcPr anchor="ctr"/>
                </a:tc>
                <a:extLst>
                  <a:ext uri="{0D108BD9-81ED-4DB2-BD59-A6C34878D82A}">
                    <a16:rowId xmlns:a16="http://schemas.microsoft.com/office/drawing/2014/main" val="4105397032"/>
                  </a:ext>
                </a:extLst>
              </a:tr>
            </a:tbl>
          </a:graphicData>
        </a:graphic>
      </p:graphicFrame>
    </p:spTree>
    <p:extLst>
      <p:ext uri="{BB962C8B-B14F-4D97-AF65-F5344CB8AC3E}">
        <p14:creationId xmlns:p14="http://schemas.microsoft.com/office/powerpoint/2010/main" val="30666972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59EE5-C4B4-3DD2-FD8C-A3B4F5789C64}"/>
              </a:ext>
            </a:extLst>
          </p:cNvPr>
          <p:cNvPicPr>
            <a:picLocks noChangeAspect="1"/>
          </p:cNvPicPr>
          <p:nvPr/>
        </p:nvPicPr>
        <p:blipFill>
          <a:blip r:embed="rId2">
            <a:alphaModFix amt="90000"/>
            <a:extLst>
              <a:ext uri="{BEBA8EAE-BF5A-486C-A8C5-ECC9F3942E4B}">
                <a14:imgProps xmlns:a14="http://schemas.microsoft.com/office/drawing/2010/main">
                  <a14:imgLayer r:embed="rId3">
                    <a14:imgEffect>
                      <a14:sharpenSoften amount="-14000"/>
                    </a14:imgEffect>
                    <a14:imgEffect>
                      <a14:colorTemperature colorTemp="6198"/>
                    </a14:imgEffect>
                    <a14:imgEffect>
                      <a14:saturation sat="3000"/>
                    </a14:imgEffect>
                    <a14:imgEffect>
                      <a14:brightnessContrast bright="-23000" contrast="-3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ACBA0E-A033-3B97-94B0-70358BE36FB8}"/>
              </a:ext>
            </a:extLst>
          </p:cNvPr>
          <p:cNvSpPr>
            <a:spLocks noGrp="1"/>
          </p:cNvSpPr>
          <p:nvPr>
            <p:ph type="title"/>
          </p:nvPr>
        </p:nvSpPr>
        <p:spPr/>
        <p:txBody>
          <a:bodyPr/>
          <a:lstStyle/>
          <a:p>
            <a:r>
              <a:rPr lang="en-IN" dirty="0">
                <a:solidFill>
                  <a:schemeClr val="accent1">
                    <a:lumMod val="60000"/>
                    <a:lumOff val="40000"/>
                  </a:schemeClr>
                </a:solidFill>
                <a:latin typeface="Californian FB" panose="0207040306080B030204" pitchFamily="18" charset="0"/>
              </a:rPr>
              <a:t>Conclusion:</a:t>
            </a:r>
          </a:p>
        </p:txBody>
      </p:sp>
      <p:sp>
        <p:nvSpPr>
          <p:cNvPr id="3" name="Content Placeholder 2">
            <a:extLst>
              <a:ext uri="{FF2B5EF4-FFF2-40B4-BE49-F238E27FC236}">
                <a16:creationId xmlns:a16="http://schemas.microsoft.com/office/drawing/2014/main" id="{4C36E27C-2BAE-B6CF-7E1D-B70179FE104D}"/>
              </a:ext>
            </a:extLst>
          </p:cNvPr>
          <p:cNvSpPr>
            <a:spLocks noGrp="1"/>
          </p:cNvSpPr>
          <p:nvPr>
            <p:ph idx="1"/>
          </p:nvPr>
        </p:nvSpPr>
        <p:spPr/>
        <p:txBody>
          <a:bodyPr/>
          <a:lstStyle/>
          <a:p>
            <a:pPr marL="36900" indent="0">
              <a:buNone/>
            </a:pPr>
            <a:r>
              <a:rPr lang="en-IN" sz="2400" b="1" dirty="0">
                <a:solidFill>
                  <a:schemeClr val="accent3">
                    <a:lumMod val="60000"/>
                    <a:lumOff val="40000"/>
                  </a:schemeClr>
                </a:solidFill>
                <a:latin typeface="Aharoni" panose="02010803020104030203" pitchFamily="2" charset="-79"/>
                <a:cs typeface="Aharoni" panose="02010803020104030203" pitchFamily="2" charset="-79"/>
              </a:rPr>
              <a:t>The final reflections are:</a:t>
            </a:r>
          </a:p>
          <a:p>
            <a:r>
              <a:rPr lang="en-US" sz="2400" dirty="0">
                <a:solidFill>
                  <a:schemeClr val="tx1">
                    <a:lumMod val="65000"/>
                  </a:schemeClr>
                </a:solidFill>
              </a:rPr>
              <a:t>Hill Climbing is a </a:t>
            </a:r>
            <a:r>
              <a:rPr lang="en-US" sz="2400" b="1" dirty="0">
                <a:solidFill>
                  <a:schemeClr val="tx1">
                    <a:lumMod val="65000"/>
                  </a:schemeClr>
                </a:solidFill>
              </a:rPr>
              <a:t>fast, efficient method</a:t>
            </a:r>
            <a:r>
              <a:rPr lang="en-US" sz="2400" dirty="0">
                <a:solidFill>
                  <a:schemeClr val="tx1">
                    <a:lumMod val="65000"/>
                  </a:schemeClr>
                </a:solidFill>
              </a:rPr>
              <a:t> for route optimization.</a:t>
            </a:r>
            <a:endParaRPr lang="en-IN" sz="2400" dirty="0">
              <a:solidFill>
                <a:schemeClr val="tx1">
                  <a:lumMod val="65000"/>
                </a:schemeClr>
              </a:solidFill>
            </a:endParaRPr>
          </a:p>
          <a:p>
            <a:r>
              <a:rPr lang="en-US" sz="2400" dirty="0">
                <a:solidFill>
                  <a:schemeClr val="tx1">
                    <a:lumMod val="65000"/>
                  </a:schemeClr>
                </a:solidFill>
              </a:rPr>
              <a:t>Best suited for </a:t>
            </a:r>
            <a:r>
              <a:rPr lang="en-US" sz="2400" b="1" dirty="0">
                <a:solidFill>
                  <a:schemeClr val="tx1">
                    <a:lumMod val="65000"/>
                  </a:schemeClr>
                </a:solidFill>
              </a:rPr>
              <a:t>small-scale &amp; dynamic deliveries</a:t>
            </a:r>
            <a:r>
              <a:rPr lang="en-US" sz="2400" dirty="0">
                <a:solidFill>
                  <a:schemeClr val="tx1">
                    <a:lumMod val="65000"/>
                  </a:schemeClr>
                </a:solidFill>
              </a:rPr>
              <a:t> with real-time adjustments.</a:t>
            </a:r>
            <a:endParaRPr lang="en-IN" sz="2400" dirty="0">
              <a:solidFill>
                <a:schemeClr val="tx1">
                  <a:lumMod val="65000"/>
                </a:schemeClr>
              </a:solidFill>
            </a:endParaRPr>
          </a:p>
          <a:p>
            <a:r>
              <a:rPr lang="en-US" sz="2400" b="1" dirty="0">
                <a:solidFill>
                  <a:schemeClr val="tx1">
                    <a:lumMod val="65000"/>
                  </a:schemeClr>
                </a:solidFill>
              </a:rPr>
              <a:t>Future innovations</a:t>
            </a:r>
            <a:r>
              <a:rPr lang="en-US" sz="2400" dirty="0">
                <a:solidFill>
                  <a:schemeClr val="tx1">
                    <a:lumMod val="65000"/>
                  </a:schemeClr>
                </a:solidFill>
              </a:rPr>
              <a:t> (AI, IoT, Machine Learning) will make route optimization more accurate and scalable.</a:t>
            </a:r>
            <a:endParaRPr lang="en-IN" sz="2400" dirty="0">
              <a:solidFill>
                <a:schemeClr val="tx1">
                  <a:lumMod val="65000"/>
                </a:schemeClr>
              </a:solidFill>
            </a:endParaRPr>
          </a:p>
          <a:p>
            <a:pPr marL="36900" indent="0">
              <a:buNone/>
            </a:pPr>
            <a:r>
              <a:rPr lang="en-IN" sz="2400" b="1" dirty="0">
                <a:solidFill>
                  <a:schemeClr val="accent3">
                    <a:lumMod val="60000"/>
                    <a:lumOff val="40000"/>
                  </a:schemeClr>
                </a:solidFill>
                <a:latin typeface="Aharoni" panose="02010803020104030203" pitchFamily="2" charset="-79"/>
                <a:cs typeface="Aharoni" panose="02010803020104030203" pitchFamily="2" charset="-79"/>
              </a:rPr>
              <a:t>Final Thought:</a:t>
            </a:r>
          </a:p>
          <a:p>
            <a:pPr marL="36900" indent="0">
              <a:buNone/>
            </a:pPr>
            <a:r>
              <a:rPr lang="en-US" sz="2400" i="1" dirty="0">
                <a:solidFill>
                  <a:schemeClr val="tx1">
                    <a:lumMod val="65000"/>
                  </a:schemeClr>
                </a:solidFill>
              </a:rPr>
              <a:t>"The future of delivery optimization lies in intelligent, real-time decision-making systems!"</a:t>
            </a:r>
            <a:endParaRPr lang="en-US" sz="2400" dirty="0">
              <a:solidFill>
                <a:schemeClr val="tx1">
                  <a:lumMod val="65000"/>
                </a:schemeClr>
              </a:solidFill>
            </a:endParaRPr>
          </a:p>
          <a:p>
            <a:pPr marL="36900" indent="0">
              <a:buNone/>
            </a:pPr>
            <a:endParaRPr lang="en-IN" dirty="0"/>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4192668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1EED77-7C17-21AE-E1D3-356B955EF3AE}"/>
              </a:ext>
            </a:extLst>
          </p:cNvPr>
          <p:cNvPicPr>
            <a:picLocks noGrp="1" noChangeAspect="1"/>
          </p:cNvPicPr>
          <p:nvPr>
            <p:ph idx="1"/>
          </p:nvPr>
        </p:nvPicPr>
        <p:blipFill>
          <a:blip r:embed="rId2">
            <a:alphaModFix amt="90000"/>
            <a:extLst>
              <a:ext uri="{96DAC541-7B7A-43D3-8B79-37D633B846F1}">
                <asvg:svgBlip xmlns:asvg="http://schemas.microsoft.com/office/drawing/2016/SVG/main" r:embed="rId3"/>
              </a:ext>
            </a:extLst>
          </a:blip>
          <a:stretch>
            <a:fillRect/>
          </a:stretch>
        </p:blipFill>
        <p:spPr>
          <a:xfrm>
            <a:off x="0" y="0"/>
            <a:ext cx="12192000" cy="6852439"/>
          </a:xfrm>
        </p:spPr>
      </p:pic>
      <p:sp>
        <p:nvSpPr>
          <p:cNvPr id="2" name="Title 1">
            <a:extLst>
              <a:ext uri="{FF2B5EF4-FFF2-40B4-BE49-F238E27FC236}">
                <a16:creationId xmlns:a16="http://schemas.microsoft.com/office/drawing/2014/main" id="{46C7290E-A66F-4E4D-58C4-CF4E6F77A1C3}"/>
              </a:ext>
            </a:extLst>
          </p:cNvPr>
          <p:cNvSpPr>
            <a:spLocks noGrp="1"/>
          </p:cNvSpPr>
          <p:nvPr>
            <p:ph type="title"/>
          </p:nvPr>
        </p:nvSpPr>
        <p:spPr>
          <a:xfrm>
            <a:off x="821635" y="-145773"/>
            <a:ext cx="10532165" cy="1836462"/>
          </a:xfrm>
        </p:spPr>
        <p:txBody>
          <a:bodyPr>
            <a:normAutofit/>
          </a:bodyPr>
          <a:lstStyle/>
          <a:p>
            <a:pPr algn="ctr"/>
            <a:r>
              <a:rPr lang="en-IN" b="1" dirty="0">
                <a:solidFill>
                  <a:schemeClr val="bg2">
                    <a:lumMod val="25000"/>
                  </a:schemeClr>
                </a:solidFill>
                <a:latin typeface="Arial Rounded MT Bold" panose="020F0704030504030204" pitchFamily="34" charset="0"/>
              </a:rPr>
              <a:t>What is route optimisation:</a:t>
            </a:r>
          </a:p>
        </p:txBody>
      </p:sp>
      <p:sp>
        <p:nvSpPr>
          <p:cNvPr id="10" name="TextBox 9">
            <a:extLst>
              <a:ext uri="{FF2B5EF4-FFF2-40B4-BE49-F238E27FC236}">
                <a16:creationId xmlns:a16="http://schemas.microsoft.com/office/drawing/2014/main" id="{38558C22-927D-0782-C22F-C5BC2D1FEB3D}"/>
              </a:ext>
            </a:extLst>
          </p:cNvPr>
          <p:cNvSpPr txBox="1"/>
          <p:nvPr/>
        </p:nvSpPr>
        <p:spPr>
          <a:xfrm>
            <a:off x="895349" y="218659"/>
            <a:ext cx="10384735" cy="6309420"/>
          </a:xfrm>
          <a:prstGeom prst="rect">
            <a:avLst/>
          </a:prstGeom>
          <a:noFill/>
        </p:spPr>
        <p:txBody>
          <a:bodyPr wrap="square" rtlCol="0">
            <a:spAutoFit/>
          </a:bodyPr>
          <a:lstStyle/>
          <a:p>
            <a:pPr algn="just"/>
            <a:endParaRPr lang="en-US" sz="2800" dirty="0">
              <a:solidFill>
                <a:schemeClr val="accent2">
                  <a:lumMod val="20000"/>
                  <a:lumOff val="80000"/>
                </a:schemeClr>
              </a:solidFill>
              <a:latin typeface="Arial Rounded MT Bold" panose="020F0704030504030204" pitchFamily="34" charset="0"/>
            </a:endParaRPr>
          </a:p>
          <a:p>
            <a:pPr algn="just"/>
            <a:endParaRPr lang="en-US" sz="2800" dirty="0">
              <a:solidFill>
                <a:schemeClr val="accent2">
                  <a:lumMod val="20000"/>
                  <a:lumOff val="80000"/>
                </a:schemeClr>
              </a:solidFill>
              <a:latin typeface="Arial Rounded MT Bold" panose="020F0704030504030204" pitchFamily="34" charset="0"/>
            </a:endParaRPr>
          </a:p>
          <a:p>
            <a:pPr algn="just"/>
            <a:endParaRPr lang="en-US" sz="2800" dirty="0">
              <a:solidFill>
                <a:schemeClr val="accent2">
                  <a:lumMod val="20000"/>
                  <a:lumOff val="80000"/>
                </a:schemeClr>
              </a:solidFill>
              <a:latin typeface="Arial Rounded MT Bold" panose="020F0704030504030204" pitchFamily="34" charset="0"/>
            </a:endParaRPr>
          </a:p>
          <a:p>
            <a:pPr algn="just"/>
            <a:r>
              <a:rPr lang="en-US" sz="3200" dirty="0">
                <a:solidFill>
                  <a:srgbClr val="92D050"/>
                </a:solidFill>
                <a:latin typeface="Aharoni" panose="02010803020104030203" pitchFamily="2" charset="-79"/>
                <a:cs typeface="Aharoni" panose="02010803020104030203" pitchFamily="2" charset="-79"/>
              </a:rPr>
              <a:t>Route optimization is the process of determining the most efficient route for a vehicle to reach destinations while minimizing travel time, fuel consumption, and costs. It helps delivery services, logistics companies, and transportation systems improve efficiency by considering factors like traffic, road conditions, and delivery priorities. By using optimization algorithms like Hill Climbing, businesses can dynamically adjust routes in real-time, reducing delays and enhancing customer satisfaction.</a:t>
            </a:r>
            <a:endParaRPr lang="en-IN" sz="3200" dirty="0">
              <a:solidFill>
                <a:srgbClr val="92D05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7894269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2000">
              <a:srgbClr val="CEDAEF">
                <a:lumMod val="53000"/>
              </a:srgb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9EED75-382E-9258-0323-3DB5461643A2}"/>
              </a:ext>
            </a:extLst>
          </p:cNvPr>
          <p:cNvPicPr>
            <a:picLocks noGrp="1" noChangeAspect="1"/>
          </p:cNvPicPr>
          <p:nvPr>
            <p:ph idx="1"/>
          </p:nvPr>
        </p:nvPicPr>
        <p:blipFill>
          <a:blip r:embed="rId2">
            <a:alphaModFix amt="96000"/>
            <a:extLst>
              <a:ext uri="{28A0092B-C50C-407E-A947-70E740481C1C}">
                <a14:useLocalDpi xmlns:a14="http://schemas.microsoft.com/office/drawing/2010/main" val="0"/>
              </a:ext>
            </a:extLst>
          </a:blip>
          <a:stretch>
            <a:fillRect/>
          </a:stretch>
        </p:blipFill>
        <p:spPr>
          <a:xfrm>
            <a:off x="6096000" y="0"/>
            <a:ext cx="6096000" cy="6858000"/>
          </a:xfrm>
        </p:spPr>
      </p:pic>
      <p:sp>
        <p:nvSpPr>
          <p:cNvPr id="6" name="TextBox 5">
            <a:extLst>
              <a:ext uri="{FF2B5EF4-FFF2-40B4-BE49-F238E27FC236}">
                <a16:creationId xmlns:a16="http://schemas.microsoft.com/office/drawing/2014/main" id="{12419E0A-AB48-DD80-89A0-65855C683ACC}"/>
              </a:ext>
            </a:extLst>
          </p:cNvPr>
          <p:cNvSpPr txBox="1"/>
          <p:nvPr/>
        </p:nvSpPr>
        <p:spPr>
          <a:xfrm>
            <a:off x="324678" y="430695"/>
            <a:ext cx="5188226" cy="5570756"/>
          </a:xfrm>
          <a:prstGeom prst="rect">
            <a:avLst/>
          </a:prstGeom>
          <a:noFill/>
        </p:spPr>
        <p:txBody>
          <a:bodyPr wrap="square" rtlCol="0">
            <a:spAutoFit/>
          </a:bodyPr>
          <a:lstStyle/>
          <a:p>
            <a:pPr algn="ctr"/>
            <a:br>
              <a:rPr lang="en-IN" sz="3200" b="1" dirty="0">
                <a:solidFill>
                  <a:schemeClr val="accent4">
                    <a:lumMod val="40000"/>
                    <a:lumOff val="60000"/>
                  </a:schemeClr>
                </a:solidFill>
                <a:latin typeface="Arial Rounded MT Bold" panose="020F0704030504030204" pitchFamily="34" charset="0"/>
              </a:rPr>
            </a:br>
            <a:r>
              <a:rPr lang="en-IN" sz="3600" b="1" dirty="0">
                <a:solidFill>
                  <a:schemeClr val="accent4">
                    <a:lumMod val="40000"/>
                    <a:lumOff val="60000"/>
                  </a:schemeClr>
                </a:solidFill>
                <a:latin typeface="Arial Rounded MT Bold" panose="020F0704030504030204" pitchFamily="34" charset="0"/>
              </a:rPr>
              <a:t>Why hill climbing:</a:t>
            </a:r>
          </a:p>
          <a:p>
            <a:pPr marL="285750" indent="-285750">
              <a:buFont typeface="Arial" panose="020B0604020202020204" pitchFamily="34" charset="0"/>
              <a:buChar char="•"/>
            </a:pPr>
            <a:r>
              <a:rPr lang="en-US" sz="2400" dirty="0">
                <a:solidFill>
                  <a:schemeClr val="accent4">
                    <a:lumMod val="20000"/>
                    <a:lumOff val="80000"/>
                  </a:schemeClr>
                </a:solidFill>
                <a:latin typeface="Berlin Sans FB" panose="020E0602020502020306" pitchFamily="34" charset="0"/>
              </a:rPr>
              <a:t>Hill Climbing is an efficient algorithm for route optimization as it continuously improves a given path by making small changes. It quickly finds a good enough solution without checking all possibilities</a:t>
            </a:r>
          </a:p>
          <a:p>
            <a:pPr marL="285750" indent="-285750">
              <a:buFont typeface="Arial" panose="020B0604020202020204" pitchFamily="34" charset="0"/>
              <a:buChar char="•"/>
            </a:pPr>
            <a:r>
              <a:rPr lang="en-US" sz="2400" dirty="0">
                <a:solidFill>
                  <a:schemeClr val="accent4">
                    <a:lumMod val="20000"/>
                    <a:lumOff val="80000"/>
                  </a:schemeClr>
                </a:solidFill>
                <a:latin typeface="Berlin Sans FB" panose="020E0602020502020306" pitchFamily="34" charset="0"/>
              </a:rPr>
              <a:t>The algorithm adapts to real-time changes like traffic or roadblocks, ensuring dynamic route adjustments. It is computationally lightweight, making it ideal for small to medium-sized delivery networks</a:t>
            </a:r>
            <a:r>
              <a:rPr lang="en-US" sz="1600" dirty="0"/>
              <a:t>.</a:t>
            </a:r>
            <a:endParaRPr lang="en-IN" sz="1600" b="1" dirty="0">
              <a:solidFill>
                <a:schemeClr val="accent4">
                  <a:lumMod val="40000"/>
                  <a:lumOff val="60000"/>
                </a:schemeClr>
              </a:solidFill>
            </a:endParaRPr>
          </a:p>
        </p:txBody>
      </p:sp>
    </p:spTree>
    <p:extLst>
      <p:ext uri="{BB962C8B-B14F-4D97-AF65-F5344CB8AC3E}">
        <p14:creationId xmlns:p14="http://schemas.microsoft.com/office/powerpoint/2010/main" val="19443836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4000">
              <a:schemeClr val="tx2">
                <a:lumMod val="75000"/>
              </a:schemeClr>
            </a:gs>
            <a:gs pos="9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9AF-51BA-424E-56C2-A4A94428CEE5}"/>
              </a:ext>
            </a:extLst>
          </p:cNvPr>
          <p:cNvSpPr>
            <a:spLocks noGrp="1"/>
          </p:cNvSpPr>
          <p:nvPr>
            <p:ph type="title"/>
          </p:nvPr>
        </p:nvSpPr>
        <p:spPr>
          <a:xfrm>
            <a:off x="6758608" y="206099"/>
            <a:ext cx="5380383" cy="1437171"/>
          </a:xfrm>
        </p:spPr>
        <p:txBody>
          <a:bodyPr>
            <a:normAutofit fontScale="90000"/>
          </a:bodyPr>
          <a:lstStyle/>
          <a:p>
            <a:r>
              <a:rPr lang="en-IN" sz="3600" b="1" dirty="0">
                <a:solidFill>
                  <a:schemeClr val="accent4">
                    <a:lumMod val="40000"/>
                    <a:lumOff val="60000"/>
                  </a:schemeClr>
                </a:solidFill>
                <a:latin typeface="Century" panose="02040604050505020304" pitchFamily="18" charset="0"/>
              </a:rPr>
              <a:t>How hill climb algorithm works on route optimisation:</a:t>
            </a:r>
          </a:p>
        </p:txBody>
      </p:sp>
      <p:pic>
        <p:nvPicPr>
          <p:cNvPr id="5" name="Content Placeholder 4">
            <a:extLst>
              <a:ext uri="{FF2B5EF4-FFF2-40B4-BE49-F238E27FC236}">
                <a16:creationId xmlns:a16="http://schemas.microsoft.com/office/drawing/2014/main" id="{04209F61-86E3-BFF3-3D3B-7C56D0496D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559826" cy="6858000"/>
          </a:xfrm>
        </p:spPr>
      </p:pic>
      <p:sp>
        <p:nvSpPr>
          <p:cNvPr id="6" name="TextBox 5">
            <a:extLst>
              <a:ext uri="{FF2B5EF4-FFF2-40B4-BE49-F238E27FC236}">
                <a16:creationId xmlns:a16="http://schemas.microsoft.com/office/drawing/2014/main" id="{CAF9673B-096D-CEE3-3CB2-EA5D486D09E0}"/>
              </a:ext>
            </a:extLst>
          </p:cNvPr>
          <p:cNvSpPr txBox="1"/>
          <p:nvPr/>
        </p:nvSpPr>
        <p:spPr>
          <a:xfrm>
            <a:off x="6758607" y="2047462"/>
            <a:ext cx="5380383" cy="3785652"/>
          </a:xfrm>
          <a:prstGeom prst="rect">
            <a:avLst/>
          </a:prstGeom>
          <a:noFill/>
        </p:spPr>
        <p:txBody>
          <a:bodyPr wrap="square" rtlCol="0">
            <a:spAutoFit/>
          </a:bodyPr>
          <a:lstStyle/>
          <a:p>
            <a:endParaRPr lang="en-US" sz="2000" dirty="0">
              <a:solidFill>
                <a:schemeClr val="tx1">
                  <a:lumMod val="85000"/>
                  <a:lumOff val="15000"/>
                </a:schemeClr>
              </a:solidFill>
              <a:latin typeface="Arial Rounded MT Bold" panose="020F0704030504030204" pitchFamily="34" charset="0"/>
            </a:endParaRPr>
          </a:p>
          <a:p>
            <a:r>
              <a:rPr lang="en-US" sz="2000" b="1" dirty="0">
                <a:solidFill>
                  <a:schemeClr val="accent1">
                    <a:lumMod val="50000"/>
                  </a:schemeClr>
                </a:solidFill>
                <a:latin typeface="Aharoni" panose="02010803020104030203" pitchFamily="2" charset="-79"/>
                <a:cs typeface="Aharoni" panose="02010803020104030203" pitchFamily="2" charset="-79"/>
              </a:rPr>
              <a:t>Hill Climbing in route optimization starts with an initial route and iteratively makes small modifications, such as reordering stops, to reduce travel time or distance. If a modification improves efficiency, it is accepted; otherwise, it is discarded. This process continues until no further improvements are possible, resulting in a locally optimized route. It is a fast and efficient method for small to medium-sized delivery networks.</a:t>
            </a:r>
            <a:endParaRPr lang="en-IN" sz="2000" b="1" dirty="0">
              <a:solidFill>
                <a:schemeClr val="accent1">
                  <a:lumMod val="5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3041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bg2">
                <a:lumMod val="0"/>
              </a:schemeClr>
            </a:gs>
            <a:gs pos="100000">
              <a:schemeClr val="accent4">
                <a:lumMod val="50000"/>
              </a:schemeClr>
            </a:gs>
            <a:gs pos="0">
              <a:schemeClr val="bg2">
                <a:lumMod val="0"/>
              </a:schemeClr>
            </a:gs>
            <a:gs pos="100000">
              <a:schemeClr val="accent1">
                <a:lumMod val="30000"/>
                <a:lumOff val="70000"/>
              </a:schemeClr>
            </a:gs>
          </a:gsLst>
          <a:lin ang="5400000" scaled="0"/>
          <a:tileRect/>
        </a:gra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16BAF1-651E-FD8E-DFF8-4081603AC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3800" y="53009"/>
            <a:ext cx="4724399" cy="6858000"/>
          </a:xfrm>
        </p:spPr>
      </p:pic>
      <p:sp>
        <p:nvSpPr>
          <p:cNvPr id="8" name="TextBox 7">
            <a:extLst>
              <a:ext uri="{FF2B5EF4-FFF2-40B4-BE49-F238E27FC236}">
                <a16:creationId xmlns:a16="http://schemas.microsoft.com/office/drawing/2014/main" id="{0E2EAB14-D38B-DF5B-67F6-62B264E137AF}"/>
              </a:ext>
            </a:extLst>
          </p:cNvPr>
          <p:cNvSpPr txBox="1"/>
          <p:nvPr/>
        </p:nvSpPr>
        <p:spPr>
          <a:xfrm rot="10800000" flipV="1">
            <a:off x="8660294" y="589100"/>
            <a:ext cx="3385933" cy="5201424"/>
          </a:xfrm>
          <a:prstGeom prst="rect">
            <a:avLst/>
          </a:prstGeom>
          <a:noFill/>
        </p:spPr>
        <p:txBody>
          <a:bodyPr wrap="square" rtlCol="0">
            <a:spAutoFit/>
          </a:bodyPr>
          <a:lstStyle/>
          <a:p>
            <a:pPr algn="ctr"/>
            <a:r>
              <a:rPr lang="en-IN" sz="3200" dirty="0">
                <a:solidFill>
                  <a:schemeClr val="accent2">
                    <a:lumMod val="60000"/>
                    <a:lumOff val="40000"/>
                  </a:schemeClr>
                </a:solidFill>
                <a:latin typeface="Berlin Sans FB" panose="020E0602020502020306" pitchFamily="34" charset="0"/>
              </a:rPr>
              <a:t>Advantages:</a:t>
            </a:r>
          </a:p>
          <a:p>
            <a:pPr algn="ctr"/>
            <a:endPar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endParaRP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Fast convergence</a:t>
            </a: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Simple </a:t>
            </a:r>
            <a:r>
              <a:rPr lang="en-IN" sz="2800" dirty="0" err="1">
                <a:solidFill>
                  <a:schemeClr val="accent4">
                    <a:lumMod val="60000"/>
                    <a:lumOff val="40000"/>
                  </a:schemeClr>
                </a:solidFill>
                <a:latin typeface="Gabriola" panose="04040605051002020D02" pitchFamily="82" charset="0"/>
              </a:rPr>
              <a:t>implimentation</a:t>
            </a:r>
            <a:endParaRPr lang="en-IN" sz="2800" dirty="0">
              <a:solidFill>
                <a:schemeClr val="accent4">
                  <a:lumMod val="60000"/>
                  <a:lumOff val="40000"/>
                </a:schemeClr>
              </a:solidFill>
              <a:latin typeface="Gabriola" panose="04040605051002020D02" pitchFamily="82" charset="0"/>
            </a:endParaRP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Adaptive to real life changes</a:t>
            </a: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Works well for small scale problems</a:t>
            </a: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No need for larger datasets </a:t>
            </a: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Low computational cost</a:t>
            </a:r>
          </a:p>
          <a:p>
            <a:pPr marL="342900" indent="-342900">
              <a:buFont typeface="Arial" panose="020B0604020202020204" pitchFamily="34" charset="0"/>
              <a:buChar char="•"/>
            </a:pPr>
            <a:r>
              <a:rPr lang="en-IN" sz="2800" dirty="0">
                <a:solidFill>
                  <a:schemeClr val="accent4">
                    <a:lumMod val="60000"/>
                    <a:lumOff val="40000"/>
                  </a:schemeClr>
                </a:solidFill>
                <a:latin typeface="Gabriola" panose="04040605051002020D02" pitchFamily="82" charset="0"/>
              </a:rPr>
              <a:t>provides quick solutions</a:t>
            </a:r>
          </a:p>
        </p:txBody>
      </p:sp>
      <p:sp>
        <p:nvSpPr>
          <p:cNvPr id="9" name="TextBox 8">
            <a:extLst>
              <a:ext uri="{FF2B5EF4-FFF2-40B4-BE49-F238E27FC236}">
                <a16:creationId xmlns:a16="http://schemas.microsoft.com/office/drawing/2014/main" id="{E5EEA30D-99DB-38D3-83D4-87409426D7BB}"/>
              </a:ext>
            </a:extLst>
          </p:cNvPr>
          <p:cNvSpPr txBox="1"/>
          <p:nvPr/>
        </p:nvSpPr>
        <p:spPr>
          <a:xfrm>
            <a:off x="99391" y="529464"/>
            <a:ext cx="3432314" cy="4893647"/>
          </a:xfrm>
          <a:prstGeom prst="rect">
            <a:avLst/>
          </a:prstGeom>
          <a:noFill/>
        </p:spPr>
        <p:txBody>
          <a:bodyPr wrap="square" rtlCol="0">
            <a:spAutoFit/>
          </a:bodyPr>
          <a:lstStyle/>
          <a:p>
            <a:pPr algn="ctr"/>
            <a:r>
              <a:rPr lang="en-IN" sz="3200" dirty="0">
                <a:solidFill>
                  <a:schemeClr val="accent2">
                    <a:lumMod val="60000"/>
                    <a:lumOff val="40000"/>
                  </a:schemeClr>
                </a:solidFill>
                <a:latin typeface="Berlin Sans FB" panose="020E0602020502020306" pitchFamily="34" charset="0"/>
                <a:cs typeface="Aharoni" panose="02010803020104030203" pitchFamily="2" charset="-79"/>
              </a:rPr>
              <a:t>Disadvantages:</a:t>
            </a:r>
          </a:p>
          <a:p>
            <a:pPr algn="ctr"/>
            <a:endParaRPr lang="en-IN" sz="2800" dirty="0">
              <a:solidFill>
                <a:schemeClr val="accent2">
                  <a:lumMod val="60000"/>
                  <a:lumOff val="40000"/>
                </a:schemeClr>
              </a:solidFill>
              <a:latin typeface="Gabriola" panose="04040605051002020D02" pitchFamily="82" charset="0"/>
              <a:cs typeface="Aharoni" panose="02010803020104030203" pitchFamily="2" charset="-79"/>
            </a:endParaRP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Stuck in local optima</a:t>
            </a: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No backtracking</a:t>
            </a: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Dependent on initial conditions</a:t>
            </a: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Limited exploration</a:t>
            </a: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Not ideal for large scale problems</a:t>
            </a:r>
          </a:p>
          <a:p>
            <a:pPr marL="457200" indent="-457200">
              <a:buFont typeface="Arial" panose="020B0604020202020204" pitchFamily="34" charset="0"/>
              <a:buChar char="•"/>
            </a:pPr>
            <a:r>
              <a:rPr lang="en-IN" sz="2800" dirty="0">
                <a:solidFill>
                  <a:schemeClr val="accent2">
                    <a:lumMod val="60000"/>
                    <a:lumOff val="40000"/>
                  </a:schemeClr>
                </a:solidFill>
                <a:latin typeface="Gabriola" panose="04040605051002020D02" pitchFamily="82" charset="0"/>
                <a:cs typeface="Aharoni" panose="02010803020104030203" pitchFamily="2" charset="-79"/>
              </a:rPr>
              <a:t>May require multiple runs for better solution</a:t>
            </a:r>
          </a:p>
        </p:txBody>
      </p:sp>
    </p:spTree>
    <p:extLst>
      <p:ext uri="{BB962C8B-B14F-4D97-AF65-F5344CB8AC3E}">
        <p14:creationId xmlns:p14="http://schemas.microsoft.com/office/powerpoint/2010/main" val="4081278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8EA71-2A5D-C0DE-FE43-A1D057FB826F}"/>
              </a:ext>
            </a:extLst>
          </p:cNvPr>
          <p:cNvSpPr txBox="1"/>
          <p:nvPr/>
        </p:nvSpPr>
        <p:spPr>
          <a:xfrm>
            <a:off x="788504" y="546652"/>
            <a:ext cx="10614992" cy="523220"/>
          </a:xfrm>
          <a:prstGeom prst="rect">
            <a:avLst/>
          </a:prstGeom>
          <a:noFill/>
        </p:spPr>
        <p:txBody>
          <a:bodyPr wrap="square" rtlCol="0">
            <a:spAutoFit/>
          </a:bodyPr>
          <a:lstStyle/>
          <a:p>
            <a:pPr algn="ctr"/>
            <a:r>
              <a:rPr lang="en-IN" sz="2800" b="1" dirty="0">
                <a:latin typeface="Bradley Hand ITC" panose="03070402050302030203" pitchFamily="66" charset="0"/>
              </a:rPr>
              <a:t>Alternative  Algorithms  for Route Optimisation</a:t>
            </a:r>
          </a:p>
        </p:txBody>
      </p:sp>
      <p:sp>
        <p:nvSpPr>
          <p:cNvPr id="5" name="TextBox 4">
            <a:extLst>
              <a:ext uri="{FF2B5EF4-FFF2-40B4-BE49-F238E27FC236}">
                <a16:creationId xmlns:a16="http://schemas.microsoft.com/office/drawing/2014/main" id="{7CD265C2-37BB-8128-B9B8-0167862ECD7A}"/>
              </a:ext>
            </a:extLst>
          </p:cNvPr>
          <p:cNvSpPr txBox="1"/>
          <p:nvPr/>
        </p:nvSpPr>
        <p:spPr>
          <a:xfrm>
            <a:off x="417443" y="1325217"/>
            <a:ext cx="11264348" cy="707886"/>
          </a:xfrm>
          <a:prstGeom prst="rect">
            <a:avLst/>
          </a:prstGeom>
          <a:noFill/>
        </p:spPr>
        <p:txBody>
          <a:bodyPr wrap="square" rtlCol="0">
            <a:spAutoFit/>
          </a:bodyPr>
          <a:lstStyle/>
          <a:p>
            <a:r>
              <a:rPr lang="en-US" sz="2000" b="1" dirty="0">
                <a:latin typeface="Bradley Hand ITC" panose="03070402050302030203" pitchFamily="66" charset="0"/>
              </a:rPr>
              <a:t>When optimizing delivery routes, different algorithms offer various advantages and trade-offs. Below is a comparison of three popular algorithms:</a:t>
            </a:r>
            <a:endParaRPr lang="en-IN" sz="2000" b="1" dirty="0">
              <a:latin typeface="Bradley Hand ITC" panose="03070402050302030203" pitchFamily="66" charset="0"/>
            </a:endParaRPr>
          </a:p>
        </p:txBody>
      </p:sp>
      <p:graphicFrame>
        <p:nvGraphicFramePr>
          <p:cNvPr id="6" name="Table 5">
            <a:extLst>
              <a:ext uri="{FF2B5EF4-FFF2-40B4-BE49-F238E27FC236}">
                <a16:creationId xmlns:a16="http://schemas.microsoft.com/office/drawing/2014/main" id="{F346C6E2-D9F7-1FC3-0E12-E100DDE83AB0}"/>
              </a:ext>
            </a:extLst>
          </p:cNvPr>
          <p:cNvGraphicFramePr>
            <a:graphicFrameLocks noGrp="1"/>
          </p:cNvGraphicFramePr>
          <p:nvPr>
            <p:extLst>
              <p:ext uri="{D42A27DB-BD31-4B8C-83A1-F6EECF244321}">
                <p14:modId xmlns:p14="http://schemas.microsoft.com/office/powerpoint/2010/main" val="2173984183"/>
              </p:ext>
            </p:extLst>
          </p:nvPr>
        </p:nvGraphicFramePr>
        <p:xfrm>
          <a:off x="722243" y="2570923"/>
          <a:ext cx="10561983" cy="3922641"/>
        </p:xfrm>
        <a:graphic>
          <a:graphicData uri="http://schemas.openxmlformats.org/drawingml/2006/table">
            <a:tbl>
              <a:tblPr firstRow="1" bandRow="1">
                <a:tableStyleId>{5DA37D80-6434-44D0-A028-1B22A696006F}</a:tableStyleId>
              </a:tblPr>
              <a:tblGrid>
                <a:gridCol w="3520661">
                  <a:extLst>
                    <a:ext uri="{9D8B030D-6E8A-4147-A177-3AD203B41FA5}">
                      <a16:colId xmlns:a16="http://schemas.microsoft.com/office/drawing/2014/main" val="4278182510"/>
                    </a:ext>
                  </a:extLst>
                </a:gridCol>
                <a:gridCol w="3520661">
                  <a:extLst>
                    <a:ext uri="{9D8B030D-6E8A-4147-A177-3AD203B41FA5}">
                      <a16:colId xmlns:a16="http://schemas.microsoft.com/office/drawing/2014/main" val="3491663240"/>
                    </a:ext>
                  </a:extLst>
                </a:gridCol>
                <a:gridCol w="3520661">
                  <a:extLst>
                    <a:ext uri="{9D8B030D-6E8A-4147-A177-3AD203B41FA5}">
                      <a16:colId xmlns:a16="http://schemas.microsoft.com/office/drawing/2014/main" val="1398198442"/>
                    </a:ext>
                  </a:extLst>
                </a:gridCol>
              </a:tblGrid>
              <a:tr h="821766">
                <a:tc>
                  <a:txBody>
                    <a:bodyPr/>
                    <a:lstStyle/>
                    <a:p>
                      <a:pPr algn="ctr"/>
                      <a:r>
                        <a:rPr lang="en-IN" dirty="0"/>
                        <a:t>Algorithm</a:t>
                      </a:r>
                    </a:p>
                  </a:txBody>
                  <a:tcPr/>
                </a:tc>
                <a:tc>
                  <a:txBody>
                    <a:bodyPr/>
                    <a:lstStyle/>
                    <a:p>
                      <a:pPr algn="ctr"/>
                      <a:r>
                        <a:rPr lang="en-IN" dirty="0"/>
                        <a:t>Pros</a:t>
                      </a:r>
                    </a:p>
                  </a:txBody>
                  <a:tcPr/>
                </a:tc>
                <a:tc>
                  <a:txBody>
                    <a:bodyPr/>
                    <a:lstStyle/>
                    <a:p>
                      <a:pPr algn="ctr"/>
                      <a:r>
                        <a:rPr lang="en-IN" dirty="0"/>
                        <a:t>Cons</a:t>
                      </a:r>
                    </a:p>
                  </a:txBody>
                  <a:tcPr/>
                </a:tc>
                <a:extLst>
                  <a:ext uri="{0D108BD9-81ED-4DB2-BD59-A6C34878D82A}">
                    <a16:rowId xmlns:a16="http://schemas.microsoft.com/office/drawing/2014/main" val="3953840287"/>
                  </a:ext>
                </a:extLst>
              </a:tr>
              <a:tr h="1033625">
                <a:tc>
                  <a:txBody>
                    <a:bodyPr/>
                    <a:lstStyle/>
                    <a:p>
                      <a:r>
                        <a:rPr lang="en-IN" b="1" dirty="0"/>
                        <a:t>Hill climbing</a:t>
                      </a:r>
                    </a:p>
                  </a:txBody>
                  <a:tcPr/>
                </a:tc>
                <a:tc>
                  <a:txBody>
                    <a:bodyPr/>
                    <a:lstStyle/>
                    <a:p>
                      <a:r>
                        <a:rPr lang="en-US" dirty="0"/>
                        <a:t>Fast, simple, and requires low computation</a:t>
                      </a:r>
                      <a:endParaRPr lang="en-IN" dirty="0"/>
                    </a:p>
                  </a:txBody>
                  <a:tcPr/>
                </a:tc>
                <a:tc>
                  <a:txBody>
                    <a:bodyPr/>
                    <a:lstStyle/>
                    <a:p>
                      <a:r>
                        <a:rPr lang="en-US" dirty="0"/>
                        <a:t>Can get stuck in local optima, no backtracking</a:t>
                      </a:r>
                      <a:endParaRPr lang="en-IN" dirty="0"/>
                    </a:p>
                  </a:txBody>
                  <a:tcPr/>
                </a:tc>
                <a:extLst>
                  <a:ext uri="{0D108BD9-81ED-4DB2-BD59-A6C34878D82A}">
                    <a16:rowId xmlns:a16="http://schemas.microsoft.com/office/drawing/2014/main" val="2898298170"/>
                  </a:ext>
                </a:extLst>
              </a:tr>
              <a:tr h="1033625">
                <a:tc>
                  <a:txBody>
                    <a:bodyPr/>
                    <a:lstStyle/>
                    <a:p>
                      <a:r>
                        <a:rPr lang="en-IN" b="1" dirty="0"/>
                        <a:t>Genetic Algorithm</a:t>
                      </a:r>
                    </a:p>
                  </a:txBody>
                  <a:tcPr/>
                </a:tc>
                <a:tc>
                  <a:txBody>
                    <a:bodyPr/>
                    <a:lstStyle/>
                    <a:p>
                      <a:r>
                        <a:rPr lang="en-US" dirty="0"/>
                        <a:t>Finds better solutions by exploring multiple paths</a:t>
                      </a:r>
                      <a:endParaRPr lang="en-IN" dirty="0"/>
                    </a:p>
                  </a:txBody>
                  <a:tcPr/>
                </a:tc>
                <a:tc>
                  <a:txBody>
                    <a:bodyPr/>
                    <a:lstStyle/>
                    <a:p>
                      <a:r>
                        <a:rPr lang="en-US" dirty="0"/>
                        <a:t>Requires high computing power and more time</a:t>
                      </a:r>
                    </a:p>
                  </a:txBody>
                  <a:tcPr anchor="ctr"/>
                </a:tc>
                <a:extLst>
                  <a:ext uri="{0D108BD9-81ED-4DB2-BD59-A6C34878D82A}">
                    <a16:rowId xmlns:a16="http://schemas.microsoft.com/office/drawing/2014/main" val="2121445026"/>
                  </a:ext>
                </a:extLst>
              </a:tr>
              <a:tr h="1033625">
                <a:tc>
                  <a:txBody>
                    <a:bodyPr/>
                    <a:lstStyle/>
                    <a:p>
                      <a:r>
                        <a:rPr lang="en-IN" b="1" dirty="0"/>
                        <a:t>A*</a:t>
                      </a:r>
                    </a:p>
                  </a:txBody>
                  <a:tcPr/>
                </a:tc>
                <a:tc>
                  <a:txBody>
                    <a:bodyPr/>
                    <a:lstStyle/>
                    <a:p>
                      <a:r>
                        <a:rPr lang="en-US" dirty="0"/>
                        <a:t>Guarantees the best possible route</a:t>
                      </a:r>
                    </a:p>
                  </a:txBody>
                  <a:tcPr anchor="ctr"/>
                </a:tc>
                <a:tc>
                  <a:txBody>
                    <a:bodyPr/>
                    <a:lstStyle/>
                    <a:p>
                      <a:r>
                        <a:rPr lang="en-US" dirty="0"/>
                        <a:t>Computationally expensive for large networks</a:t>
                      </a:r>
                    </a:p>
                  </a:txBody>
                  <a:tcPr anchor="ctr"/>
                </a:tc>
                <a:extLst>
                  <a:ext uri="{0D108BD9-81ED-4DB2-BD59-A6C34878D82A}">
                    <a16:rowId xmlns:a16="http://schemas.microsoft.com/office/drawing/2014/main" val="2217178608"/>
                  </a:ext>
                </a:extLst>
              </a:tr>
            </a:tbl>
          </a:graphicData>
        </a:graphic>
      </p:graphicFrame>
    </p:spTree>
    <p:extLst>
      <p:ext uri="{BB962C8B-B14F-4D97-AF65-F5344CB8AC3E}">
        <p14:creationId xmlns:p14="http://schemas.microsoft.com/office/powerpoint/2010/main" val="294578057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F8BDAF-C082-A7BB-7CE5-F1DA51621D25}"/>
              </a:ext>
            </a:extLst>
          </p:cNvPr>
          <p:cNvPicPr>
            <a:picLocks noGrp="1" noChangeAspect="1"/>
          </p:cNvPicPr>
          <p:nvPr>
            <p:ph idx="1"/>
          </p:nvPr>
        </p:nvPicPr>
        <p:blipFill>
          <a:blip r:embed="rId2">
            <a:alphaModFix amt="60000"/>
            <a:extLst>
              <a:ext uri="{BEBA8EAE-BF5A-486C-A8C5-ECC9F3942E4B}">
                <a14:imgProps xmlns:a14="http://schemas.microsoft.com/office/drawing/2010/main">
                  <a14:imgLayer r:embed="rId3">
                    <a14:imgEffect>
                      <a14:sharpenSoften amount="-59000"/>
                    </a14:imgEffect>
                    <a14:imgEffect>
                      <a14:colorTemperature colorTemp="9102"/>
                    </a14:imgEffect>
                    <a14:imgEffect>
                      <a14:saturation sat="98000"/>
                    </a14:imgEffect>
                    <a14:imgEffect>
                      <a14:brightnessContrast bright="-8000" contrast="13000"/>
                    </a14:imgEffect>
                  </a14:imgLayer>
                </a14:imgProps>
              </a:ext>
              <a:ext uri="{28A0092B-C50C-407E-A947-70E740481C1C}">
                <a14:useLocalDpi xmlns:a14="http://schemas.microsoft.com/office/drawing/2010/main" val="0"/>
              </a:ext>
            </a:extLst>
          </a:blip>
          <a:stretch>
            <a:fillRect/>
          </a:stretch>
        </p:blipFill>
        <p:spPr>
          <a:xfrm>
            <a:off x="0" y="1"/>
            <a:ext cx="12192000" cy="6857999"/>
          </a:xfrm>
        </p:spPr>
      </p:pic>
      <p:sp>
        <p:nvSpPr>
          <p:cNvPr id="2" name="Title 1">
            <a:extLst>
              <a:ext uri="{FF2B5EF4-FFF2-40B4-BE49-F238E27FC236}">
                <a16:creationId xmlns:a16="http://schemas.microsoft.com/office/drawing/2014/main" id="{E55BA7A6-A489-431B-DCF1-69AFABE3DD7F}"/>
              </a:ext>
            </a:extLst>
          </p:cNvPr>
          <p:cNvSpPr>
            <a:spLocks noGrp="1"/>
          </p:cNvSpPr>
          <p:nvPr>
            <p:ph type="title"/>
          </p:nvPr>
        </p:nvSpPr>
        <p:spPr/>
        <p:txBody>
          <a:bodyPr>
            <a:normAutofit fontScale="90000"/>
          </a:bodyPr>
          <a:lstStyle/>
          <a:p>
            <a:r>
              <a:rPr lang="en-IN" b="1" dirty="0">
                <a:solidFill>
                  <a:schemeClr val="accent3">
                    <a:lumMod val="60000"/>
                    <a:lumOff val="40000"/>
                  </a:schemeClr>
                </a:solidFill>
              </a:rPr>
              <a:t>Real world applications of hill climbing in route optimisation:</a:t>
            </a:r>
          </a:p>
        </p:txBody>
      </p:sp>
      <p:sp>
        <p:nvSpPr>
          <p:cNvPr id="6" name="TextBox 5">
            <a:extLst>
              <a:ext uri="{FF2B5EF4-FFF2-40B4-BE49-F238E27FC236}">
                <a16:creationId xmlns:a16="http://schemas.microsoft.com/office/drawing/2014/main" id="{D2289097-E0CC-098A-D48A-CD5631C1B578}"/>
              </a:ext>
            </a:extLst>
          </p:cNvPr>
          <p:cNvSpPr txBox="1"/>
          <p:nvPr/>
        </p:nvSpPr>
        <p:spPr>
          <a:xfrm>
            <a:off x="463825" y="1795670"/>
            <a:ext cx="11204713" cy="4708981"/>
          </a:xfrm>
          <a:prstGeom prst="rect">
            <a:avLst/>
          </a:prstGeom>
          <a:noFill/>
        </p:spPr>
        <p:txBody>
          <a:bodyPr wrap="square" rtlCol="0">
            <a:spAutoFit/>
          </a:bodyPr>
          <a:lstStyle/>
          <a:p>
            <a:pPr>
              <a:buNone/>
            </a:pPr>
            <a:r>
              <a:rPr lang="en-IN" sz="2000" b="1" dirty="0">
                <a:solidFill>
                  <a:schemeClr val="accent2">
                    <a:lumMod val="75000"/>
                  </a:schemeClr>
                </a:solidFill>
                <a:latin typeface="Aharoni" panose="02010803020104030203" pitchFamily="2" charset="-79"/>
                <a:cs typeface="Aharoni" panose="02010803020104030203" pitchFamily="2" charset="-79"/>
              </a:rPr>
              <a:t>1️⃣ Food Delivery Services (e.g., Uber Eats, Zomato, DoorDash)</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Optimizes delivery routes for drivers to reduce time and fuel consumption.</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Adjusts routes dynamically based on traffic conditions.</a:t>
            </a:r>
          </a:p>
          <a:p>
            <a:pPr>
              <a:buNone/>
            </a:pPr>
            <a:r>
              <a:rPr lang="en-IN" sz="2000" b="1" dirty="0">
                <a:solidFill>
                  <a:schemeClr val="accent2">
                    <a:lumMod val="75000"/>
                  </a:schemeClr>
                </a:solidFill>
                <a:latin typeface="Aharoni" panose="02010803020104030203" pitchFamily="2" charset="-79"/>
                <a:cs typeface="Aharoni" panose="02010803020104030203" pitchFamily="2" charset="-79"/>
              </a:rPr>
              <a:t>2️⃣ Courier &amp; Logistics Companies (e.g., FedEx, DHL, UPS)</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Ensures faster package delivery by finding the shortest route.</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Minimizes transportation costs while maximizing efficiency.</a:t>
            </a:r>
          </a:p>
          <a:p>
            <a:pPr>
              <a:buNone/>
            </a:pPr>
            <a:r>
              <a:rPr lang="en-IN" sz="2000" b="1" dirty="0">
                <a:solidFill>
                  <a:schemeClr val="accent2">
                    <a:lumMod val="75000"/>
                  </a:schemeClr>
                </a:solidFill>
                <a:latin typeface="Aharoni" panose="02010803020104030203" pitchFamily="2" charset="-79"/>
                <a:cs typeface="Aharoni" panose="02010803020104030203" pitchFamily="2" charset="-79"/>
              </a:rPr>
              <a:t>3️⃣ Ride-Sharing Services (e.g., Uber, Lyft)</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Assigns optimal pickup and drop-off routes for drivers.</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Reduces waiting time for passengers.</a:t>
            </a:r>
          </a:p>
          <a:p>
            <a:pPr>
              <a:buNone/>
            </a:pPr>
            <a:r>
              <a:rPr lang="en-IN" sz="2000" b="1" dirty="0">
                <a:solidFill>
                  <a:schemeClr val="accent2">
                    <a:lumMod val="75000"/>
                  </a:schemeClr>
                </a:solidFill>
                <a:latin typeface="Aharoni" panose="02010803020104030203" pitchFamily="2" charset="-79"/>
                <a:cs typeface="Aharoni" panose="02010803020104030203" pitchFamily="2" charset="-79"/>
              </a:rPr>
              <a:t>4️⃣ Public Transportation Scheduling</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Helps in optimizing bus and train schedules for better time management.</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Reduces congestion and improves passenger flow.</a:t>
            </a:r>
          </a:p>
          <a:p>
            <a:pPr>
              <a:buNone/>
            </a:pPr>
            <a:r>
              <a:rPr lang="en-IN" sz="2000" b="1" dirty="0">
                <a:solidFill>
                  <a:schemeClr val="accent2">
                    <a:lumMod val="75000"/>
                  </a:schemeClr>
                </a:solidFill>
                <a:latin typeface="Aharoni" panose="02010803020104030203" pitchFamily="2" charset="-79"/>
                <a:cs typeface="Aharoni" panose="02010803020104030203" pitchFamily="2" charset="-79"/>
              </a:rPr>
              <a:t>5️⃣ Smart Traffic Management</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Assists in designing real-time traffic signals to ease congestion.</a:t>
            </a:r>
          </a:p>
          <a:p>
            <a:pPr>
              <a:buFont typeface="Arial" panose="020B0604020202020204" pitchFamily="34" charset="0"/>
              <a:buChar char="•"/>
            </a:pPr>
            <a:r>
              <a:rPr lang="en-IN" sz="2000" b="1" dirty="0">
                <a:solidFill>
                  <a:schemeClr val="accent2">
                    <a:lumMod val="75000"/>
                  </a:schemeClr>
                </a:solidFill>
                <a:latin typeface="Aharoni" panose="02010803020104030203" pitchFamily="2" charset="-79"/>
                <a:cs typeface="Aharoni" panose="02010803020104030203" pitchFamily="2" charset="-79"/>
              </a:rPr>
              <a:t>Optimizes road usage for emergency services like ambulances.</a:t>
            </a:r>
          </a:p>
        </p:txBody>
      </p:sp>
    </p:spTree>
    <p:extLst>
      <p:ext uri="{BB962C8B-B14F-4D97-AF65-F5344CB8AC3E}">
        <p14:creationId xmlns:p14="http://schemas.microsoft.com/office/powerpoint/2010/main" val="2139207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97000">
              <a:schemeClr val="bg1">
                <a:lumMod val="75000"/>
                <a:lumOff val="25000"/>
              </a:schemeClr>
            </a:gs>
          </a:gsLst>
          <a:lin ang="540000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E884A2-6B64-F198-77B0-36E221F769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417" y="0"/>
            <a:ext cx="5837583" cy="6858000"/>
          </a:xfrm>
        </p:spPr>
      </p:pic>
      <p:sp>
        <p:nvSpPr>
          <p:cNvPr id="6" name="TextBox 5">
            <a:extLst>
              <a:ext uri="{FF2B5EF4-FFF2-40B4-BE49-F238E27FC236}">
                <a16:creationId xmlns:a16="http://schemas.microsoft.com/office/drawing/2014/main" id="{E0AAB151-6468-935D-675B-41EAE47BC2A1}"/>
              </a:ext>
            </a:extLst>
          </p:cNvPr>
          <p:cNvSpPr txBox="1"/>
          <p:nvPr/>
        </p:nvSpPr>
        <p:spPr>
          <a:xfrm>
            <a:off x="86139" y="205408"/>
            <a:ext cx="6009861" cy="6432530"/>
          </a:xfrm>
          <a:prstGeom prst="rect">
            <a:avLst/>
          </a:prstGeom>
          <a:noFill/>
        </p:spPr>
        <p:txBody>
          <a:bodyPr wrap="square" rtlCol="0">
            <a:spAutoFit/>
          </a:bodyPr>
          <a:lstStyle/>
          <a:p>
            <a:pPr algn="ctr"/>
            <a:r>
              <a:rPr lang="en-IN" sz="2600" b="1" dirty="0">
                <a:solidFill>
                  <a:schemeClr val="accent6">
                    <a:lumMod val="75000"/>
                  </a:schemeClr>
                </a:solidFill>
                <a:latin typeface="Berlin Sans FB Demi" panose="020E0802020502020306" pitchFamily="34" charset="0"/>
              </a:rPr>
              <a:t>Challenges in Route Optimization</a:t>
            </a:r>
          </a:p>
          <a:p>
            <a:pPr algn="ctr"/>
            <a:endParaRPr lang="en-IN" sz="2400" b="1" dirty="0">
              <a:solidFill>
                <a:schemeClr val="accent6">
                  <a:lumMod val="75000"/>
                </a:schemeClr>
              </a:solidFill>
              <a:latin typeface="Arial Black" panose="020B0A04020102020204" pitchFamily="34" charset="0"/>
            </a:endParaRPr>
          </a:p>
          <a:p>
            <a:pPr marL="342900" indent="-342900">
              <a:buFont typeface="Arial" panose="020B0604020202020204" pitchFamily="34" charset="0"/>
              <a:buChar char="•"/>
            </a:pPr>
            <a:r>
              <a:rPr lang="en-US" sz="2600" dirty="0">
                <a:solidFill>
                  <a:schemeClr val="bg1">
                    <a:lumMod val="95000"/>
                    <a:lumOff val="5000"/>
                  </a:schemeClr>
                </a:solidFill>
                <a:latin typeface="Bahnschrift Light" panose="020B0502040204020203" pitchFamily="34" charset="0"/>
              </a:rPr>
              <a:t>Traffic Congestion – Unexpected delays affecting delivery times.</a:t>
            </a:r>
            <a:endParaRPr lang="en-IN" sz="2600" dirty="0">
              <a:solidFill>
                <a:schemeClr val="bg1">
                  <a:lumMod val="95000"/>
                  <a:lumOff val="5000"/>
                </a:schemeClr>
              </a:solidFill>
              <a:latin typeface="Bahnschrift Light" panose="020B0502040204020203" pitchFamily="34" charset="0"/>
            </a:endParaRPr>
          </a:p>
          <a:p>
            <a:pPr marL="342900" indent="-342900">
              <a:buFont typeface="Arial" panose="020B0604020202020204" pitchFamily="34" charset="0"/>
              <a:buChar char="•"/>
            </a:pPr>
            <a:r>
              <a:rPr lang="en-US" sz="2600" dirty="0">
                <a:solidFill>
                  <a:schemeClr val="bg1">
                    <a:lumMod val="95000"/>
                    <a:lumOff val="5000"/>
                  </a:schemeClr>
                </a:solidFill>
                <a:latin typeface="Bahnschrift Light" panose="020B0502040204020203" pitchFamily="34" charset="0"/>
              </a:rPr>
              <a:t>Dynamic Weather Conditions – Roadblocks, flooding, or extreme weather affecting routes.</a:t>
            </a:r>
            <a:endParaRPr lang="en-IN" sz="2600" dirty="0">
              <a:solidFill>
                <a:schemeClr val="bg1">
                  <a:lumMod val="95000"/>
                  <a:lumOff val="5000"/>
                </a:schemeClr>
              </a:solidFill>
              <a:latin typeface="Bahnschrift Light" panose="020B0502040204020203" pitchFamily="34" charset="0"/>
            </a:endParaRPr>
          </a:p>
          <a:p>
            <a:pPr marL="342900" indent="-342900">
              <a:buFont typeface="Arial" panose="020B0604020202020204" pitchFamily="34" charset="0"/>
              <a:buChar char="•"/>
            </a:pPr>
            <a:r>
              <a:rPr lang="en-US" sz="2600" dirty="0">
                <a:solidFill>
                  <a:schemeClr val="bg1">
                    <a:lumMod val="95000"/>
                    <a:lumOff val="5000"/>
                  </a:schemeClr>
                </a:solidFill>
                <a:latin typeface="Bahnschrift Light" panose="020B0502040204020203" pitchFamily="34" charset="0"/>
              </a:rPr>
              <a:t>Local Optima in Hill Climbing – Getting stuck in a non-optimal route.</a:t>
            </a:r>
            <a:endParaRPr lang="en-IN" sz="2600" dirty="0">
              <a:solidFill>
                <a:schemeClr val="bg1">
                  <a:lumMod val="95000"/>
                  <a:lumOff val="5000"/>
                </a:schemeClr>
              </a:solidFill>
              <a:latin typeface="Bahnschrift Light" panose="020B0502040204020203" pitchFamily="34" charset="0"/>
            </a:endParaRPr>
          </a:p>
          <a:p>
            <a:pPr marL="342900" indent="-342900">
              <a:buFont typeface="Arial" panose="020B0604020202020204" pitchFamily="34" charset="0"/>
              <a:buChar char="•"/>
            </a:pPr>
            <a:r>
              <a:rPr lang="en-US" sz="2600" dirty="0">
                <a:solidFill>
                  <a:schemeClr val="bg1">
                    <a:lumMod val="95000"/>
                    <a:lumOff val="5000"/>
                  </a:schemeClr>
                </a:solidFill>
                <a:latin typeface="Bahnschrift Light" panose="020B0502040204020203" pitchFamily="34" charset="0"/>
              </a:rPr>
              <a:t>Multiple Delivery Constraints – Time windows, fuel efficiency, and package priorities.</a:t>
            </a:r>
            <a:endParaRPr lang="en-IN" sz="2600" dirty="0">
              <a:solidFill>
                <a:schemeClr val="bg1">
                  <a:lumMod val="95000"/>
                  <a:lumOff val="5000"/>
                </a:schemeClr>
              </a:solidFill>
              <a:latin typeface="Bahnschrift Light" panose="020B0502040204020203" pitchFamily="34" charset="0"/>
            </a:endParaRPr>
          </a:p>
          <a:p>
            <a:pPr marL="342900" indent="-342900">
              <a:buFont typeface="Arial" panose="020B0604020202020204" pitchFamily="34" charset="0"/>
              <a:buChar char="•"/>
            </a:pPr>
            <a:r>
              <a:rPr lang="en-US" sz="2600" dirty="0">
                <a:solidFill>
                  <a:schemeClr val="bg1">
                    <a:lumMod val="95000"/>
                    <a:lumOff val="5000"/>
                  </a:schemeClr>
                </a:solidFill>
                <a:latin typeface="Bahnschrift Light" panose="020B0502040204020203" pitchFamily="34" charset="0"/>
              </a:rPr>
              <a:t>Computational Limitations – Scalability challenges for large-scale networks.</a:t>
            </a:r>
          </a:p>
          <a:p>
            <a:pPr marL="342900" indent="-342900" algn="ctr">
              <a:buFont typeface="Arial" panose="020B0604020202020204" pitchFamily="34" charset="0"/>
              <a:buChar char="•"/>
            </a:pPr>
            <a:endParaRPr lang="en-IN" sz="2400" b="1" dirty="0">
              <a:solidFill>
                <a:schemeClr val="accent6">
                  <a:lumMod val="75000"/>
                </a:schemeClr>
              </a:solidFill>
              <a:latin typeface="Arial Black" panose="020B0A04020102020204" pitchFamily="34" charset="0"/>
            </a:endParaRPr>
          </a:p>
        </p:txBody>
      </p:sp>
    </p:spTree>
    <p:extLst>
      <p:ext uri="{BB962C8B-B14F-4D97-AF65-F5344CB8AC3E}">
        <p14:creationId xmlns:p14="http://schemas.microsoft.com/office/powerpoint/2010/main" val="22725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3D29B43-139F-B695-7583-CB95FBC46843}"/>
              </a:ext>
            </a:extLst>
          </p:cNvPr>
          <p:cNvPicPr>
            <a:picLocks noGrp="1" noChangeAspect="1"/>
          </p:cNvPicPr>
          <p:nvPr>
            <p:ph idx="1"/>
          </p:nvPr>
        </p:nvPicPr>
        <p:blipFill>
          <a:blip r:embed="rId2">
            <a:alphaModFix amt="60000"/>
            <a:extLst>
              <a:ext uri="{BEBA8EAE-BF5A-486C-A8C5-ECC9F3942E4B}">
                <a14:imgProps xmlns:a14="http://schemas.microsoft.com/office/drawing/2010/main">
                  <a14:imgLayer r:embed="rId3">
                    <a14:imgEffect>
                      <a14:sharpenSoften amount="19000"/>
                    </a14:imgEffect>
                    <a14:imgEffect>
                      <a14:colorTemperature colorTemp="6630"/>
                    </a14:imgEffect>
                    <a14:imgEffect>
                      <a14:brightnessContrast bright="-18000" contrast="28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11" name="TextBox 10">
            <a:extLst>
              <a:ext uri="{FF2B5EF4-FFF2-40B4-BE49-F238E27FC236}">
                <a16:creationId xmlns:a16="http://schemas.microsoft.com/office/drawing/2014/main" id="{FCB7EC26-7D76-ABCB-000A-5BEDA65303D5}"/>
              </a:ext>
            </a:extLst>
          </p:cNvPr>
          <p:cNvSpPr txBox="1"/>
          <p:nvPr/>
        </p:nvSpPr>
        <p:spPr>
          <a:xfrm>
            <a:off x="596348" y="569843"/>
            <a:ext cx="10966174" cy="5262979"/>
          </a:xfrm>
          <a:prstGeom prst="rect">
            <a:avLst/>
          </a:prstGeom>
          <a:noFill/>
        </p:spPr>
        <p:txBody>
          <a:bodyPr wrap="square" rtlCol="0">
            <a:spAutoFit/>
          </a:bodyPr>
          <a:lstStyle/>
          <a:p>
            <a:pPr algn="ctr"/>
            <a:r>
              <a:rPr lang="en-US" sz="2800" dirty="0">
                <a:solidFill>
                  <a:schemeClr val="accent2">
                    <a:lumMod val="20000"/>
                    <a:lumOff val="80000"/>
                  </a:schemeClr>
                </a:solidFill>
                <a:latin typeface="Berlin Sans FB Demi" panose="020E0802020502020306" pitchFamily="34" charset="0"/>
              </a:rPr>
              <a:t>Future Trends in Route Optimization</a:t>
            </a:r>
          </a:p>
          <a:p>
            <a:pPr algn="ctr"/>
            <a:endParaRPr lang="en-US" sz="2800" dirty="0">
              <a:solidFill>
                <a:srgbClr val="92D050"/>
              </a:solidFill>
              <a:latin typeface="Berlin Sans FB Demi" panose="020E0802020502020306" pitchFamily="34" charset="0"/>
            </a:endParaRPr>
          </a:p>
          <a:p>
            <a:pPr marL="457200" indent="-457200">
              <a:buFont typeface="Arial" panose="020B0604020202020204" pitchFamily="34" charset="0"/>
              <a:buChar char="•"/>
            </a:pPr>
            <a:r>
              <a:rPr lang="en-US" sz="2800" b="1" dirty="0">
                <a:solidFill>
                  <a:srgbClr val="FFC000"/>
                </a:solidFill>
                <a:latin typeface="Californian FB" panose="0207040306080B030204" pitchFamily="18" charset="0"/>
              </a:rPr>
              <a:t>AI &amp; Machine Learning Integration</a:t>
            </a:r>
            <a:r>
              <a:rPr lang="en-US" sz="2800" dirty="0">
                <a:solidFill>
                  <a:srgbClr val="FFC000"/>
                </a:solidFill>
                <a:latin typeface="Californian FB" panose="0207040306080B030204" pitchFamily="18" charset="0"/>
              </a:rPr>
              <a:t> – Predictive analytics for better route decisions.</a:t>
            </a:r>
          </a:p>
          <a:p>
            <a:pPr marL="457200" indent="-457200">
              <a:buFont typeface="Arial" panose="020B0604020202020204" pitchFamily="34" charset="0"/>
              <a:buChar char="•"/>
            </a:pPr>
            <a:r>
              <a:rPr lang="en-US" sz="2800" b="1" dirty="0">
                <a:solidFill>
                  <a:srgbClr val="FFC000"/>
                </a:solidFill>
                <a:latin typeface="Californian FB" panose="0207040306080B030204" pitchFamily="18" charset="0"/>
              </a:rPr>
              <a:t>Autonomous Delivery Vehicles &amp; Drones</a:t>
            </a:r>
            <a:r>
              <a:rPr lang="en-US" sz="2800" dirty="0">
                <a:solidFill>
                  <a:srgbClr val="FFC000"/>
                </a:solidFill>
                <a:latin typeface="Californian FB" panose="0207040306080B030204" pitchFamily="18" charset="0"/>
              </a:rPr>
              <a:t> – Reducing human intervention in deliveries.</a:t>
            </a:r>
          </a:p>
          <a:p>
            <a:pPr marL="457200" indent="-457200">
              <a:buFont typeface="Arial" panose="020B0604020202020204" pitchFamily="34" charset="0"/>
              <a:buChar char="•"/>
            </a:pPr>
            <a:r>
              <a:rPr lang="en-US" sz="2800" b="1" dirty="0">
                <a:solidFill>
                  <a:srgbClr val="FFC000"/>
                </a:solidFill>
                <a:latin typeface="Californian FB" panose="0207040306080B030204" pitchFamily="18" charset="0"/>
              </a:rPr>
              <a:t>IoT-Based Smart Routing</a:t>
            </a:r>
            <a:r>
              <a:rPr lang="en-US" sz="2800" dirty="0">
                <a:solidFill>
                  <a:srgbClr val="FFC000"/>
                </a:solidFill>
                <a:latin typeface="Californian FB" panose="0207040306080B030204" pitchFamily="18" charset="0"/>
              </a:rPr>
              <a:t> – Real-time vehicle tracking and automated rerouting.</a:t>
            </a:r>
          </a:p>
          <a:p>
            <a:pPr marL="457200" indent="-457200">
              <a:buFont typeface="Arial" panose="020B0604020202020204" pitchFamily="34" charset="0"/>
              <a:buChar char="•"/>
            </a:pPr>
            <a:r>
              <a:rPr lang="en-US" sz="2800" b="1" dirty="0">
                <a:solidFill>
                  <a:srgbClr val="FFC000"/>
                </a:solidFill>
                <a:latin typeface="Californian FB" panose="0207040306080B030204" pitchFamily="18" charset="0"/>
              </a:rPr>
              <a:t>Multi-Modal Delivery Systems</a:t>
            </a:r>
            <a:r>
              <a:rPr lang="en-US" sz="2800" dirty="0">
                <a:solidFill>
                  <a:srgbClr val="FFC000"/>
                </a:solidFill>
                <a:latin typeface="Californian FB" panose="0207040306080B030204" pitchFamily="18" charset="0"/>
              </a:rPr>
              <a:t> – Combining road, air, and drone deliveries for efficiency.</a:t>
            </a:r>
          </a:p>
          <a:p>
            <a:pPr marL="457200" indent="-457200">
              <a:buFont typeface="Arial" panose="020B0604020202020204" pitchFamily="34" charset="0"/>
              <a:buChar char="•"/>
            </a:pPr>
            <a:r>
              <a:rPr lang="en-US" sz="2800" b="1" dirty="0">
                <a:solidFill>
                  <a:srgbClr val="FFC000"/>
                </a:solidFill>
                <a:latin typeface="Californian FB" panose="0207040306080B030204" pitchFamily="18" charset="0"/>
              </a:rPr>
              <a:t>Sustainable &amp; Green Logistics</a:t>
            </a:r>
            <a:r>
              <a:rPr lang="en-US" sz="2800" dirty="0">
                <a:solidFill>
                  <a:srgbClr val="FFC000"/>
                </a:solidFill>
                <a:latin typeface="Californian FB" panose="0207040306080B030204" pitchFamily="18" charset="0"/>
              </a:rPr>
              <a:t> – Optimizing routes for fuel efficiency &amp; lower emissions.</a:t>
            </a:r>
            <a:endParaRPr lang="en-IN" sz="2800" dirty="0">
              <a:solidFill>
                <a:srgbClr val="FFC000"/>
              </a:solidFill>
              <a:latin typeface="Californian FB" panose="0207040306080B030204" pitchFamily="18" charset="0"/>
            </a:endParaRPr>
          </a:p>
        </p:txBody>
      </p:sp>
    </p:spTree>
    <p:extLst>
      <p:ext uri="{BB962C8B-B14F-4D97-AF65-F5344CB8AC3E}">
        <p14:creationId xmlns:p14="http://schemas.microsoft.com/office/powerpoint/2010/main" val="3148073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523</TotalTime>
  <Words>840</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vt:i4>
      </vt:variant>
    </vt:vector>
  </HeadingPairs>
  <TitlesOfParts>
    <vt:vector size="27" baseType="lpstr">
      <vt:lpstr>Aharoni</vt:lpstr>
      <vt:lpstr>Algerian</vt:lpstr>
      <vt:lpstr>Arial</vt:lpstr>
      <vt:lpstr>Arial Black</vt:lpstr>
      <vt:lpstr>Arial Rounded MT Bold</vt:lpstr>
      <vt:lpstr>Bahnschrift Light</vt:lpstr>
      <vt:lpstr>Berlin Sans FB</vt:lpstr>
      <vt:lpstr>Berlin Sans FB Demi</vt:lpstr>
      <vt:lpstr>Bradley Hand ITC</vt:lpstr>
      <vt:lpstr>Calibri</vt:lpstr>
      <vt:lpstr>Californian FB</vt:lpstr>
      <vt:lpstr>Calisto MT</vt:lpstr>
      <vt:lpstr>Century</vt:lpstr>
      <vt:lpstr>Gabriola</vt:lpstr>
      <vt:lpstr>Wingdings 2</vt:lpstr>
      <vt:lpstr>Slate</vt:lpstr>
      <vt:lpstr>PowerPoint Presentation</vt:lpstr>
      <vt:lpstr>What is route optimisation:</vt:lpstr>
      <vt:lpstr>PowerPoint Presentation</vt:lpstr>
      <vt:lpstr>How hill climb algorithm works on route optimisation:</vt:lpstr>
      <vt:lpstr>PowerPoint Presentation</vt:lpstr>
      <vt:lpstr>PowerPoint Presentation</vt:lpstr>
      <vt:lpstr>Real world applications of hill climbing in route optimisation: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nikshith gurram</dc:creator>
  <cp:lastModifiedBy>nikshith gurram</cp:lastModifiedBy>
  <cp:revision>4</cp:revision>
  <dcterms:created xsi:type="dcterms:W3CDTF">2025-03-25T19:16:03Z</dcterms:created>
  <dcterms:modified xsi:type="dcterms:W3CDTF">2025-03-27T04:27:36Z</dcterms:modified>
</cp:coreProperties>
</file>